
<file path=[Content_Types].xml><?xml version="1.0" encoding="utf-8"?>
<Types xmlns="http://schemas.openxmlformats.org/package/2006/content-types">
  <Default Extension="png" ContentType="image/png"/>
  <Default Extension="jpeg" ContentType="image/jpeg"/>
  <Default Extension="jpe"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176" autoAdjust="0"/>
  </p:normalViewPr>
  <p:slideViewPr>
    <p:cSldViewPr>
      <p:cViewPr varScale="1">
        <p:scale>
          <a:sx n="92" d="100"/>
          <a:sy n="92" d="100"/>
        </p:scale>
        <p:origin x="-217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1E11DF-5E65-44EC-81BB-0C36705B5A0B}" type="datetimeFigureOut">
              <a:rPr lang="en-US" smtClean="0"/>
              <a:t>10/11/2015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FBC63B-50E8-4113-A451-05F6772A490D}" type="slidenum">
              <a:rPr lang="en-US" smtClean="0"/>
              <a:t>‹#›</a:t>
            </a:fld>
            <a:endParaRPr lang="en-US"/>
          </a:p>
        </p:txBody>
      </p:sp>
    </p:spTree>
    <p:extLst>
      <p:ext uri="{BB962C8B-B14F-4D97-AF65-F5344CB8AC3E}">
        <p14:creationId xmlns:p14="http://schemas.microsoft.com/office/powerpoint/2010/main" val="3611311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935574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990751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830700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917005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113566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314232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270493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465539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032505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830700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439740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186017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830700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318420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7724637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335437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9954730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8005116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8201505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Systematically examining treatment effects on a target behavior by varying the timing of intervention across 3 or more different conditions. </a:t>
            </a:r>
          </a:p>
          <a:p>
            <a:r>
              <a:rPr lang="en-US" dirty="0" smtClean="0"/>
              <a:t>Example:</a:t>
            </a:r>
            <a:r>
              <a:rPr lang="en-US" baseline="0" dirty="0" smtClean="0"/>
              <a:t> safe use of assistive device across contexts (room, hallways, dining room in LTC). </a:t>
            </a:r>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526289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from </a:t>
            </a:r>
            <a:r>
              <a:rPr lang="en-US" dirty="0" err="1" smtClean="0"/>
              <a:t>Lemoncello</a:t>
            </a:r>
            <a:r>
              <a:rPr lang="en-US" dirty="0" smtClean="0"/>
              <a:t> &amp; Ness: Client s/p L</a:t>
            </a:r>
            <a:r>
              <a:rPr lang="en-US" baseline="0" dirty="0" smtClean="0"/>
              <a:t> hemisphere CVA with dysphagia, dysarthria, and aphasia. Targeting base of tongue retraction via lingual strengthening program. Would not reasonably anticipate that verbal naming ability would improve significantly if verbal expression is not simultaneously targeted in therapy. </a:t>
            </a:r>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306808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8307007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8394156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40048649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TIME</a:t>
            </a:r>
            <a:r>
              <a:rPr lang="en-US" baseline="0" dirty="0" smtClean="0"/>
              <a:t> CHECK: 18:00 = 2:42 PM</a:t>
            </a:r>
            <a:endParaRPr lang="en-US" dirty="0" smtClean="0"/>
          </a:p>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8307007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9093854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 resources on website, including</a:t>
            </a:r>
            <a:r>
              <a:rPr lang="en-US" baseline="0" dirty="0" smtClean="0"/>
              <a:t> ASHA ethics statements and case studies relating to supervision—what do you do when supervisor and supervisee disagree, for ex. </a:t>
            </a:r>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680888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Resources specific to mentoring Clinical Fellows are on the website</a:t>
            </a:r>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0242897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719C4-44A4-41C9-8EE0-EF4405D5DE4A}"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8307007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AEF36D93-28B0-4721-AA2B-FB36ED421D20}" type="datetimeFigureOut">
              <a:rPr lang="en-US" smtClean="0">
                <a:solidFill>
                  <a:srgbClr val="A63212"/>
                </a:solidFill>
              </a:rPr>
              <a:pPr/>
              <a:t>10/11/2015</a:t>
            </a:fld>
            <a:endParaRPr lang="en-US">
              <a:solidFill>
                <a:srgbClr val="A63212"/>
              </a:solidFill>
            </a:endParaRPr>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a:solidFill>
                <a:srgbClr val="4E66B2">
                  <a:lumMod val="50000"/>
                </a:srgbClr>
              </a:solidFill>
            </a:endParaRPr>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1DACF726-8355-4611-BDA5-17B50E973B4D}" type="slidenum">
              <a:rPr lang="en-US" smtClean="0">
                <a:solidFill>
                  <a:srgbClr val="A63212">
                    <a:lumMod val="75000"/>
                  </a:srgbClr>
                </a:solidFill>
              </a:rPr>
              <a:pPr/>
              <a:t>‹#›</a:t>
            </a:fld>
            <a:endParaRPr lang="en-US">
              <a:solidFill>
                <a:srgbClr val="A63212">
                  <a:lumMod val="75000"/>
                </a:srgbClr>
              </a:solidFill>
            </a:endParaRPr>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extLst>
      <p:ext uri="{BB962C8B-B14F-4D97-AF65-F5344CB8AC3E}">
        <p14:creationId xmlns:p14="http://schemas.microsoft.com/office/powerpoint/2010/main" val="536474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F36D93-28B0-4721-AA2B-FB36ED421D20}" type="datetimeFigureOut">
              <a:rPr lang="en-US" smtClean="0">
                <a:solidFill>
                  <a:prstClr val="black">
                    <a:lumMod val="50000"/>
                    <a:lumOff val="50000"/>
                  </a:prstClr>
                </a:solidFill>
              </a:rPr>
              <a:pPr/>
              <a:t>10/11/2015</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1DACF726-8355-4611-BDA5-17B50E973B4D}"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4292609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F36D93-28B0-4721-AA2B-FB36ED421D20}" type="datetimeFigureOut">
              <a:rPr lang="en-US" smtClean="0">
                <a:solidFill>
                  <a:prstClr val="black">
                    <a:lumMod val="50000"/>
                    <a:lumOff val="50000"/>
                  </a:prstClr>
                </a:solidFill>
              </a:rPr>
              <a:pPr/>
              <a:t>10/11/2015</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1DACF726-8355-4611-BDA5-17B50E973B4D}"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356415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EF36D93-28B0-4721-AA2B-FB36ED421D20}" type="datetimeFigureOut">
              <a:rPr lang="en-US" smtClean="0">
                <a:solidFill>
                  <a:prstClr val="black">
                    <a:lumMod val="50000"/>
                    <a:lumOff val="50000"/>
                  </a:prstClr>
                </a:solidFill>
              </a:rPr>
              <a:pPr/>
              <a:t>10/11/2015</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1DACF726-8355-4611-BDA5-17B50E973B4D}" type="slidenum">
              <a:rPr lang="en-US" smtClean="0">
                <a:solidFill>
                  <a:prstClr val="black">
                    <a:lumMod val="50000"/>
                    <a:lumOff val="50000"/>
                  </a:prstClr>
                </a:solidFill>
              </a:rPr>
              <a:pPr/>
              <a:t>‹#›</a:t>
            </a:fld>
            <a:endParaRPr lang="en-US">
              <a:solidFill>
                <a:prstClr val="black">
                  <a:lumMod val="50000"/>
                  <a:lumOff val="50000"/>
                </a:prstClr>
              </a:solidFill>
            </a:endParaRPr>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43912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AEF36D93-28B0-4721-AA2B-FB36ED421D20}" type="datetimeFigureOut">
              <a:rPr lang="en-US" smtClean="0">
                <a:solidFill>
                  <a:prstClr val="black">
                    <a:lumMod val="50000"/>
                    <a:lumOff val="50000"/>
                  </a:prstClr>
                </a:solidFill>
              </a:rPr>
              <a:pPr/>
              <a:t>10/11/2015</a:t>
            </a:fld>
            <a:endParaRPr lang="en-US">
              <a:solidFill>
                <a:prstClr val="black">
                  <a:lumMod val="50000"/>
                  <a:lumOff val="50000"/>
                </a:prstClr>
              </a:solidFill>
            </a:endParaRPr>
          </a:p>
        </p:txBody>
      </p:sp>
      <p:sp>
        <p:nvSpPr>
          <p:cNvPr id="8" name="Footer Placeholder 7"/>
          <p:cNvSpPr>
            <a:spLocks noGrp="1"/>
          </p:cNvSpPr>
          <p:nvPr>
            <p:ph type="ftr" sz="quarter" idx="11"/>
          </p:nvPr>
        </p:nvSpPr>
        <p:spPr/>
        <p:txBody>
          <a:bodyPr/>
          <a:lstStyle/>
          <a:p>
            <a:endParaRPr lang="en-US">
              <a:solidFill>
                <a:prstClr val="black">
                  <a:lumMod val="50000"/>
                  <a:lumOff val="50000"/>
                </a:prstClr>
              </a:solidFill>
            </a:endParaRPr>
          </a:p>
        </p:txBody>
      </p:sp>
      <p:sp>
        <p:nvSpPr>
          <p:cNvPr id="9" name="Slide Number Placeholder 8"/>
          <p:cNvSpPr>
            <a:spLocks noGrp="1"/>
          </p:cNvSpPr>
          <p:nvPr>
            <p:ph type="sldNum" sz="quarter" idx="12"/>
          </p:nvPr>
        </p:nvSpPr>
        <p:spPr/>
        <p:txBody>
          <a:bodyPr/>
          <a:lstStyle/>
          <a:p>
            <a:fld id="{1DACF726-8355-4611-BDA5-17B50E973B4D}" type="slidenum">
              <a:rPr lang="en-US" smtClean="0">
                <a:solidFill>
                  <a:prstClr val="black">
                    <a:lumMod val="50000"/>
                    <a:lumOff val="50000"/>
                  </a:prstClr>
                </a:solidFill>
              </a:rPr>
              <a:pPr/>
              <a:t>‹#›</a:t>
            </a:fld>
            <a:endParaRPr lang="en-US">
              <a:solidFill>
                <a:prstClr val="black">
                  <a:lumMod val="50000"/>
                  <a:lumOff val="50000"/>
                </a:prstClr>
              </a:solidFill>
            </a:endParaRPr>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61126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EF36D93-28B0-4721-AA2B-FB36ED421D20}" type="datetimeFigureOut">
              <a:rPr lang="en-US" smtClean="0">
                <a:solidFill>
                  <a:prstClr val="black">
                    <a:lumMod val="50000"/>
                    <a:lumOff val="50000"/>
                  </a:prstClr>
                </a:solidFill>
              </a:rPr>
              <a:pPr/>
              <a:t>10/11/2015</a:t>
            </a:fld>
            <a:endParaRPr lang="en-US">
              <a:solidFill>
                <a:prstClr val="black">
                  <a:lumMod val="50000"/>
                  <a:lumOff val="50000"/>
                </a:prstClr>
              </a:solidFill>
            </a:endParaRPr>
          </a:p>
        </p:txBody>
      </p:sp>
      <p:sp>
        <p:nvSpPr>
          <p:cNvPr id="4" name="Footer Placeholder 3"/>
          <p:cNvSpPr>
            <a:spLocks noGrp="1"/>
          </p:cNvSpPr>
          <p:nvPr>
            <p:ph type="ftr" sz="quarter" idx="11"/>
          </p:nvPr>
        </p:nvSpPr>
        <p:spPr/>
        <p:txBody>
          <a:bodyPr/>
          <a:lstStyle/>
          <a:p>
            <a:endParaRPr lang="en-US">
              <a:solidFill>
                <a:prstClr val="black">
                  <a:lumMod val="50000"/>
                  <a:lumOff val="50000"/>
                </a:prstClr>
              </a:solidFill>
            </a:endParaRPr>
          </a:p>
        </p:txBody>
      </p:sp>
      <p:sp>
        <p:nvSpPr>
          <p:cNvPr id="5" name="Slide Number Placeholder 4"/>
          <p:cNvSpPr>
            <a:spLocks noGrp="1"/>
          </p:cNvSpPr>
          <p:nvPr>
            <p:ph type="sldNum" sz="quarter" idx="12"/>
          </p:nvPr>
        </p:nvSpPr>
        <p:spPr/>
        <p:txBody>
          <a:bodyPr/>
          <a:lstStyle/>
          <a:p>
            <a:fld id="{1DACF726-8355-4611-BDA5-17B50E973B4D}"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1603749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F36D93-28B0-4721-AA2B-FB36ED421D20}" type="datetimeFigureOut">
              <a:rPr lang="en-US" smtClean="0">
                <a:solidFill>
                  <a:prstClr val="black">
                    <a:lumMod val="50000"/>
                    <a:lumOff val="50000"/>
                  </a:prstClr>
                </a:solidFill>
              </a:rPr>
              <a:pPr/>
              <a:t>10/11/2015</a:t>
            </a:fld>
            <a:endParaRPr lang="en-US">
              <a:solidFill>
                <a:prstClr val="black">
                  <a:lumMod val="50000"/>
                  <a:lumOff val="50000"/>
                </a:prstClr>
              </a:solidFill>
            </a:endParaRPr>
          </a:p>
        </p:txBody>
      </p:sp>
      <p:sp>
        <p:nvSpPr>
          <p:cNvPr id="3" name="Footer Placeholder 2"/>
          <p:cNvSpPr>
            <a:spLocks noGrp="1"/>
          </p:cNvSpPr>
          <p:nvPr>
            <p:ph type="ftr" sz="quarter" idx="11"/>
          </p:nvPr>
        </p:nvSpPr>
        <p:spPr/>
        <p:txBody>
          <a:bodyPr/>
          <a:lstStyle/>
          <a:p>
            <a:endParaRPr lang="en-US">
              <a:solidFill>
                <a:prstClr val="black">
                  <a:lumMod val="50000"/>
                  <a:lumOff val="50000"/>
                </a:prstClr>
              </a:solidFill>
            </a:endParaRPr>
          </a:p>
        </p:txBody>
      </p:sp>
      <p:sp>
        <p:nvSpPr>
          <p:cNvPr id="4" name="Slide Number Placeholder 3"/>
          <p:cNvSpPr>
            <a:spLocks noGrp="1"/>
          </p:cNvSpPr>
          <p:nvPr>
            <p:ph type="sldNum" sz="quarter" idx="12"/>
          </p:nvPr>
        </p:nvSpPr>
        <p:spPr/>
        <p:txBody>
          <a:bodyPr/>
          <a:lstStyle/>
          <a:p>
            <a:fld id="{1DACF726-8355-4611-BDA5-17B50E973B4D}"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1529460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F36D93-28B0-4721-AA2B-FB36ED421D20}" type="datetimeFigureOut">
              <a:rPr lang="en-US" smtClean="0">
                <a:solidFill>
                  <a:prstClr val="black">
                    <a:lumMod val="50000"/>
                    <a:lumOff val="50000"/>
                  </a:prstClr>
                </a:solidFill>
              </a:rPr>
              <a:pPr/>
              <a:t>10/11/2015</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1DACF726-8355-4611-BDA5-17B50E973B4D}"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1343476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F36D93-28B0-4721-AA2B-FB36ED421D20}" type="datetimeFigureOut">
              <a:rPr lang="en-US" smtClean="0">
                <a:solidFill>
                  <a:prstClr val="black">
                    <a:lumMod val="50000"/>
                    <a:lumOff val="50000"/>
                  </a:prstClr>
                </a:solidFill>
              </a:rPr>
              <a:pPr/>
              <a:t>10/11/2015</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1DACF726-8355-4611-BDA5-17B50E973B4D}"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407541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F36D93-28B0-4721-AA2B-FB36ED421D20}" type="datetimeFigureOut">
              <a:rPr lang="en-US" smtClean="0">
                <a:solidFill>
                  <a:prstClr val="black">
                    <a:lumMod val="50000"/>
                    <a:lumOff val="50000"/>
                  </a:prstClr>
                </a:solidFill>
              </a:rPr>
              <a:pPr/>
              <a:t>10/11/2015</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1DACF726-8355-4611-BDA5-17B50E973B4D}"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901449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F36D93-28B0-4721-AA2B-FB36ED421D20}" type="datetimeFigureOut">
              <a:rPr lang="en-US" smtClean="0">
                <a:solidFill>
                  <a:prstClr val="black">
                    <a:lumMod val="50000"/>
                    <a:lumOff val="50000"/>
                  </a:prstClr>
                </a:solidFill>
              </a:rPr>
              <a:pPr/>
              <a:t>10/11/2015</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1DACF726-8355-4611-BDA5-17B50E973B4D}"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558018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AEF36D93-28B0-4721-AA2B-FB36ED421D20}" type="datetimeFigureOut">
              <a:rPr lang="en-US" smtClean="0">
                <a:solidFill>
                  <a:prstClr val="black">
                    <a:lumMod val="50000"/>
                    <a:lumOff val="50000"/>
                  </a:prstClr>
                </a:solidFill>
              </a:rPr>
              <a:pPr/>
              <a:t>10/11/2015</a:t>
            </a:fld>
            <a:endParaRPr lang="en-US">
              <a:solidFill>
                <a:prstClr val="black">
                  <a:lumMod val="50000"/>
                  <a:lumOff val="50000"/>
                </a:prstClr>
              </a:solidFill>
            </a:endParaRPr>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solidFill>
                <a:prstClr val="black">
                  <a:lumMod val="50000"/>
                  <a:lumOff val="50000"/>
                </a:prstClr>
              </a:solidFill>
            </a:endParaRPr>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1DACF726-8355-4611-BDA5-17B50E973B4D}"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1631853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heatherjeng.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CFY &amp; Beyond</a:t>
            </a:r>
            <a:endParaRPr lang="en-US" b="1" dirty="0"/>
          </a:p>
        </p:txBody>
      </p:sp>
      <p:sp>
        <p:nvSpPr>
          <p:cNvPr id="3" name="Subtitle 2"/>
          <p:cNvSpPr>
            <a:spLocks noGrp="1"/>
          </p:cNvSpPr>
          <p:nvPr>
            <p:ph type="subTitle" idx="1"/>
          </p:nvPr>
        </p:nvSpPr>
        <p:spPr/>
        <p:txBody>
          <a:bodyPr>
            <a:normAutofit fontScale="85000" lnSpcReduction="20000"/>
          </a:bodyPr>
          <a:lstStyle/>
          <a:p>
            <a:r>
              <a:rPr lang="en-US" b="1" dirty="0" smtClean="0"/>
              <a:t>Surviving – and Thriving! – In the Professional World</a:t>
            </a:r>
          </a:p>
          <a:p>
            <a:r>
              <a:rPr lang="en-US" dirty="0" smtClean="0"/>
              <a:t>Heather Jeng, M.A., CCC-SLP</a:t>
            </a:r>
          </a:p>
          <a:p>
            <a:r>
              <a:rPr lang="en-US" dirty="0" smtClean="0"/>
              <a:t>WSLHA Convention</a:t>
            </a:r>
          </a:p>
          <a:p>
            <a:r>
              <a:rPr lang="en-US" dirty="0" smtClean="0"/>
              <a:t>October 10</a:t>
            </a:r>
            <a:r>
              <a:rPr lang="en-US" baseline="30000" dirty="0" smtClean="0"/>
              <a:t>th</a:t>
            </a:r>
            <a:r>
              <a:rPr lang="en-US" dirty="0" smtClean="0"/>
              <a:t>, 2015</a:t>
            </a:r>
            <a:endParaRPr lang="en-US" dirty="0"/>
          </a:p>
        </p:txBody>
      </p:sp>
    </p:spTree>
    <p:extLst>
      <p:ext uri="{BB962C8B-B14F-4D97-AF65-F5344CB8AC3E}">
        <p14:creationId xmlns:p14="http://schemas.microsoft.com/office/powerpoint/2010/main" val="32589021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you…</a:t>
            </a:r>
            <a:endParaRPr lang="en-US" dirty="0"/>
          </a:p>
        </p:txBody>
      </p:sp>
      <p:sp>
        <p:nvSpPr>
          <p:cNvPr id="3" name="Content Placeholder 2"/>
          <p:cNvSpPr>
            <a:spLocks noGrp="1"/>
          </p:cNvSpPr>
          <p:nvPr>
            <p:ph idx="1"/>
          </p:nvPr>
        </p:nvSpPr>
        <p:spPr/>
        <p:txBody>
          <a:bodyPr>
            <a:normAutofit lnSpcReduction="10000"/>
          </a:bodyPr>
          <a:lstStyle/>
          <a:p>
            <a:r>
              <a:rPr lang="en-US" dirty="0" smtClean="0"/>
              <a:t>Students? Current CFs? CF supervisors &amp; future CF supervisors? </a:t>
            </a:r>
          </a:p>
          <a:p>
            <a:pPr marL="0" indent="0">
              <a:buNone/>
            </a:pPr>
            <a:endParaRPr lang="en-US" dirty="0" smtClean="0"/>
          </a:p>
          <a:p>
            <a:r>
              <a:rPr lang="en-US" dirty="0" smtClean="0"/>
              <a:t>Today’s talk is intended for ALL of the above roles</a:t>
            </a:r>
          </a:p>
          <a:p>
            <a:endParaRPr lang="en-US" dirty="0"/>
          </a:p>
          <a:p>
            <a:r>
              <a:rPr lang="en-US" dirty="0" smtClean="0"/>
              <a:t>Web resource</a:t>
            </a:r>
          </a:p>
          <a:p>
            <a:pPr lvl="1"/>
            <a:r>
              <a:rPr lang="en-US" dirty="0" smtClean="0">
                <a:hlinkClick r:id="rId3"/>
              </a:rPr>
              <a:t>www.heatherjeng.com</a:t>
            </a:r>
            <a:r>
              <a:rPr lang="en-US" dirty="0" smtClean="0"/>
              <a:t> “CFY &amp; Beyond” page on right side menu (may be at bottom of page if browser window is narrow—either maximize browser window or just scroll down)</a:t>
            </a:r>
          </a:p>
        </p:txBody>
      </p:sp>
    </p:spTree>
    <p:extLst>
      <p:ext uri="{BB962C8B-B14F-4D97-AF65-F5344CB8AC3E}">
        <p14:creationId xmlns:p14="http://schemas.microsoft.com/office/powerpoint/2010/main" val="1948908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pPr marL="457200" indent="-457200">
              <a:buAutoNum type="arabicPeriod"/>
            </a:pPr>
            <a:r>
              <a:rPr lang="en-US" dirty="0" smtClean="0"/>
              <a:t>Purpose &amp; Requirements of Clinical Fellowship Year</a:t>
            </a:r>
          </a:p>
          <a:p>
            <a:pPr marL="457200" indent="-457200">
              <a:buAutoNum type="arabicPeriod"/>
            </a:pPr>
            <a:r>
              <a:rPr lang="en-US" dirty="0" smtClean="0"/>
              <a:t>State Licensure</a:t>
            </a:r>
          </a:p>
          <a:p>
            <a:pPr marL="457200" indent="-457200">
              <a:buAutoNum type="arabicPeriod"/>
            </a:pPr>
            <a:r>
              <a:rPr lang="en-US" dirty="0" smtClean="0"/>
              <a:t>Evidence in Practice: EBP &amp; PBE</a:t>
            </a:r>
          </a:p>
          <a:p>
            <a:pPr marL="457200" indent="-457200">
              <a:buAutoNum type="arabicPeriod"/>
            </a:pPr>
            <a:r>
              <a:rPr lang="en-US" dirty="0" smtClean="0"/>
              <a:t>Professional Goals After the Degree and CCCs</a:t>
            </a:r>
          </a:p>
          <a:p>
            <a:pPr marL="457200" indent="-457200">
              <a:buAutoNum type="arabicPeriod"/>
            </a:pPr>
            <a:r>
              <a:rPr lang="en-US" dirty="0" smtClean="0"/>
              <a:t>Mentoring &amp; Supervision</a:t>
            </a:r>
            <a:endParaRPr lang="en-US" dirty="0"/>
          </a:p>
        </p:txBody>
      </p:sp>
    </p:spTree>
    <p:extLst>
      <p:ext uri="{BB962C8B-B14F-4D97-AF65-F5344CB8AC3E}">
        <p14:creationId xmlns:p14="http://schemas.microsoft.com/office/powerpoint/2010/main" val="38052055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of CFY</a:t>
            </a:r>
            <a:endParaRPr lang="en-US" dirty="0"/>
          </a:p>
        </p:txBody>
      </p:sp>
      <p:sp>
        <p:nvSpPr>
          <p:cNvPr id="3" name="Content Placeholder 2"/>
          <p:cNvSpPr>
            <a:spLocks noGrp="1"/>
          </p:cNvSpPr>
          <p:nvPr>
            <p:ph idx="1"/>
          </p:nvPr>
        </p:nvSpPr>
        <p:spPr/>
        <p:txBody>
          <a:bodyPr/>
          <a:lstStyle/>
          <a:p>
            <a:r>
              <a:rPr lang="en-US" dirty="0" smtClean="0"/>
              <a:t>Straight from the horse’s mouth…:</a:t>
            </a:r>
          </a:p>
          <a:p>
            <a:pPr lvl="1"/>
            <a:r>
              <a:rPr lang="en-US" dirty="0"/>
              <a:t>Integration and application of the theoretical knowledge from academic training</a:t>
            </a:r>
          </a:p>
          <a:p>
            <a:pPr lvl="1"/>
            <a:r>
              <a:rPr lang="en-US" dirty="0"/>
              <a:t>Evaluation of strengths and identification of limitations</a:t>
            </a:r>
          </a:p>
          <a:p>
            <a:pPr lvl="1"/>
            <a:r>
              <a:rPr lang="en-US" dirty="0"/>
              <a:t>Development and refinement of clinical skills consistent with the Scope of Practice </a:t>
            </a:r>
          </a:p>
          <a:p>
            <a:pPr lvl="1"/>
            <a:r>
              <a:rPr lang="en-US" dirty="0"/>
              <a:t>Advancement from constant supervision to independent practitioner</a:t>
            </a:r>
          </a:p>
          <a:p>
            <a:pPr marL="329184" lvl="1" indent="0">
              <a:buNone/>
            </a:pPr>
            <a:r>
              <a:rPr lang="en-US" dirty="0" smtClean="0"/>
              <a:t>		                                         </a:t>
            </a:r>
            <a:r>
              <a:rPr lang="en-US" sz="1400" dirty="0" smtClean="0"/>
              <a:t>(American Speech-Language-Hearing Association)</a:t>
            </a:r>
            <a:endParaRPr lang="en-US" sz="1400" dirty="0"/>
          </a:p>
        </p:txBody>
      </p:sp>
    </p:spTree>
    <p:extLst>
      <p:ext uri="{BB962C8B-B14F-4D97-AF65-F5344CB8AC3E}">
        <p14:creationId xmlns:p14="http://schemas.microsoft.com/office/powerpoint/2010/main" val="33255635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of CFY</a:t>
            </a:r>
            <a:endParaRPr lang="en-US" dirty="0"/>
          </a:p>
        </p:txBody>
      </p:sp>
      <p:sp>
        <p:nvSpPr>
          <p:cNvPr id="3" name="Content Placeholder 2"/>
          <p:cNvSpPr>
            <a:spLocks noGrp="1"/>
          </p:cNvSpPr>
          <p:nvPr>
            <p:ph idx="1"/>
          </p:nvPr>
        </p:nvSpPr>
        <p:spPr/>
        <p:txBody>
          <a:bodyPr/>
          <a:lstStyle/>
          <a:p>
            <a:pPr marL="0" indent="0">
              <a:buNone/>
            </a:pPr>
            <a:r>
              <a:rPr lang="en-US" dirty="0" smtClean="0"/>
              <a:t>What the CFY is NOT meant to be:</a:t>
            </a:r>
          </a:p>
          <a:p>
            <a:pPr marL="0" indent="0">
              <a:buNone/>
            </a:pPr>
            <a:endParaRPr lang="en-US" dirty="0" smtClean="0"/>
          </a:p>
          <a:p>
            <a:r>
              <a:rPr lang="en-US" dirty="0" smtClean="0"/>
              <a:t> a chance for the CF to supervise SLPAs, students, or other CFs</a:t>
            </a:r>
          </a:p>
          <a:p>
            <a:r>
              <a:rPr lang="en-US" dirty="0"/>
              <a:t>p</a:t>
            </a:r>
            <a:r>
              <a:rPr lang="en-US" dirty="0" smtClean="0"/>
              <a:t>rimarily administrative duties with limited patient contact</a:t>
            </a:r>
          </a:p>
          <a:p>
            <a:r>
              <a:rPr lang="en-US" dirty="0"/>
              <a:t>a</a:t>
            </a:r>
            <a:r>
              <a:rPr lang="en-US" dirty="0" smtClean="0"/>
              <a:t>n academic teaching position</a:t>
            </a:r>
          </a:p>
          <a:p>
            <a:pPr marL="0" indent="0">
              <a:buNone/>
            </a:pPr>
            <a:r>
              <a:rPr lang="en-US" sz="1400" dirty="0" smtClean="0"/>
              <a:t>									(Centeno &amp; Jackson, 2013)</a:t>
            </a:r>
            <a:endParaRPr lang="en-US" sz="1400" dirty="0"/>
          </a:p>
        </p:txBody>
      </p:sp>
    </p:spTree>
    <p:extLst>
      <p:ext uri="{BB962C8B-B14F-4D97-AF65-F5344CB8AC3E}">
        <p14:creationId xmlns:p14="http://schemas.microsoft.com/office/powerpoint/2010/main" val="2977454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of CFY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35 weeks of full-time (=35 </a:t>
            </a:r>
            <a:r>
              <a:rPr lang="en-US" dirty="0" err="1" smtClean="0"/>
              <a:t>hrs</a:t>
            </a:r>
            <a:r>
              <a:rPr lang="en-US" dirty="0" smtClean="0"/>
              <a:t>/</a:t>
            </a:r>
            <a:r>
              <a:rPr lang="en-US" dirty="0" err="1" smtClean="0"/>
              <a:t>wk</a:t>
            </a:r>
            <a:r>
              <a:rPr lang="en-US" dirty="0" smtClean="0"/>
              <a:t>), for a total of 1260 hours</a:t>
            </a:r>
          </a:p>
          <a:p>
            <a:pPr lvl="1"/>
            <a:r>
              <a:rPr lang="en-US" dirty="0" smtClean="0"/>
              <a:t>Part-time equivalent to achieve 1260 </a:t>
            </a:r>
            <a:r>
              <a:rPr lang="en-US" dirty="0" err="1" smtClean="0"/>
              <a:t>hrs</a:t>
            </a:r>
            <a:r>
              <a:rPr lang="en-US" dirty="0" smtClean="0"/>
              <a:t> total also permissible, so long as working </a:t>
            </a:r>
            <a:r>
              <a:rPr lang="en-US" b="1" dirty="0" smtClean="0"/>
              <a:t>at least </a:t>
            </a:r>
            <a:r>
              <a:rPr lang="en-US" dirty="0" smtClean="0"/>
              <a:t>5 </a:t>
            </a:r>
            <a:r>
              <a:rPr lang="en-US" dirty="0" err="1" smtClean="0"/>
              <a:t>hrs</a:t>
            </a:r>
            <a:r>
              <a:rPr lang="en-US" dirty="0" smtClean="0"/>
              <a:t>/</a:t>
            </a:r>
            <a:r>
              <a:rPr lang="en-US" dirty="0" err="1" smtClean="0"/>
              <a:t>wk</a:t>
            </a:r>
            <a:r>
              <a:rPr lang="en-US" dirty="0" smtClean="0"/>
              <a:t> </a:t>
            </a:r>
          </a:p>
          <a:p>
            <a:r>
              <a:rPr lang="en-US" dirty="0" smtClean="0"/>
              <a:t>Mentored by a SLP with </a:t>
            </a:r>
            <a:r>
              <a:rPr lang="en-US" b="1" dirty="0" smtClean="0"/>
              <a:t>active</a:t>
            </a:r>
            <a:r>
              <a:rPr lang="en-US" dirty="0" smtClean="0"/>
              <a:t> CCCs</a:t>
            </a:r>
          </a:p>
          <a:p>
            <a:pPr lvl="1"/>
            <a:r>
              <a:rPr lang="en-US" dirty="0" smtClean="0"/>
              <a:t>It is the CF’s responsibility to verify that their mentor’s CCCs are active!!</a:t>
            </a:r>
          </a:p>
          <a:p>
            <a:r>
              <a:rPr lang="en-US" dirty="0" smtClean="0"/>
              <a:t>3 or better rating on the CF Skills Inventory </a:t>
            </a:r>
            <a:r>
              <a:rPr lang="en-US" b="1" dirty="0" smtClean="0"/>
              <a:t>core skills</a:t>
            </a:r>
          </a:p>
          <a:p>
            <a:r>
              <a:rPr lang="en-US" dirty="0"/>
              <a:t>80% of time </a:t>
            </a:r>
            <a:r>
              <a:rPr lang="en-US" dirty="0" smtClean="0"/>
              <a:t>= </a:t>
            </a:r>
            <a:r>
              <a:rPr lang="en-US" b="1" dirty="0" smtClean="0"/>
              <a:t>direct</a:t>
            </a:r>
            <a:r>
              <a:rPr lang="en-US" dirty="0" smtClean="0"/>
              <a:t> </a:t>
            </a:r>
            <a:r>
              <a:rPr lang="en-US" dirty="0"/>
              <a:t>clinical contact </a:t>
            </a:r>
            <a:r>
              <a:rPr lang="en-US" dirty="0" smtClean="0"/>
              <a:t>(assessment/diagnosis/evaluation</a:t>
            </a:r>
            <a:r>
              <a:rPr lang="en-US" dirty="0"/>
              <a:t>, screening, treatment, report writing, family/client consultation, and/or </a:t>
            </a:r>
            <a:r>
              <a:rPr lang="en-US" dirty="0" smtClean="0"/>
              <a:t>counseling)</a:t>
            </a:r>
          </a:p>
          <a:p>
            <a:r>
              <a:rPr lang="en-US" dirty="0"/>
              <a:t>Submission of an approvable CF </a:t>
            </a:r>
            <a:r>
              <a:rPr lang="en-US" dirty="0" smtClean="0"/>
              <a:t>Report and Rating </a:t>
            </a:r>
            <a:r>
              <a:rPr lang="en-US" dirty="0"/>
              <a:t>Form</a:t>
            </a:r>
            <a:endParaRPr lang="en-US" b="1" dirty="0"/>
          </a:p>
        </p:txBody>
      </p:sp>
    </p:spTree>
    <p:extLst>
      <p:ext uri="{BB962C8B-B14F-4D97-AF65-F5344CB8AC3E}">
        <p14:creationId xmlns:p14="http://schemas.microsoft.com/office/powerpoint/2010/main" val="2429680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of CFY</a:t>
            </a:r>
            <a:endParaRPr lang="en-US" dirty="0"/>
          </a:p>
        </p:txBody>
      </p:sp>
      <p:sp>
        <p:nvSpPr>
          <p:cNvPr id="3" name="Content Placeholder 2"/>
          <p:cNvSpPr>
            <a:spLocks noGrp="1"/>
          </p:cNvSpPr>
          <p:nvPr>
            <p:ph idx="1"/>
          </p:nvPr>
        </p:nvSpPr>
        <p:spPr/>
        <p:txBody>
          <a:bodyPr/>
          <a:lstStyle/>
          <a:p>
            <a:r>
              <a:rPr lang="en-US" b="1" dirty="0" smtClean="0"/>
              <a:t>Supervision </a:t>
            </a:r>
          </a:p>
          <a:p>
            <a:pPr lvl="1"/>
            <a:r>
              <a:rPr lang="en-US" dirty="0" smtClean="0"/>
              <a:t>Minimum 18 </a:t>
            </a:r>
            <a:r>
              <a:rPr lang="en-US" u="sng" dirty="0" smtClean="0"/>
              <a:t>direct</a:t>
            </a:r>
            <a:r>
              <a:rPr lang="en-US" dirty="0" smtClean="0"/>
              <a:t>, on-site observations of CF during clinical service provision</a:t>
            </a:r>
          </a:p>
          <a:p>
            <a:pPr lvl="1"/>
            <a:r>
              <a:rPr lang="en-US" dirty="0" smtClean="0"/>
              <a:t>Up to 6 </a:t>
            </a:r>
            <a:r>
              <a:rPr lang="en-US" dirty="0" err="1" smtClean="0"/>
              <a:t>hrs</a:t>
            </a:r>
            <a:r>
              <a:rPr lang="en-US" dirty="0" smtClean="0"/>
              <a:t> can be accumulated in 1 day</a:t>
            </a:r>
          </a:p>
          <a:p>
            <a:pPr lvl="1"/>
            <a:r>
              <a:rPr lang="en-US" dirty="0" smtClean="0"/>
              <a:t>If needed. </a:t>
            </a:r>
            <a:r>
              <a:rPr lang="en-US" b="1" i="1" dirty="0" smtClean="0"/>
              <a:t>interactive</a:t>
            </a:r>
            <a:r>
              <a:rPr lang="en-US" dirty="0" smtClean="0"/>
              <a:t> </a:t>
            </a:r>
            <a:r>
              <a:rPr lang="en-US" b="1" u="sng" dirty="0" smtClean="0"/>
              <a:t>live</a:t>
            </a:r>
            <a:r>
              <a:rPr lang="en-US" dirty="0" smtClean="0"/>
              <a:t> audio/video conferencing counts as direct observation</a:t>
            </a:r>
          </a:p>
          <a:p>
            <a:pPr lvl="1"/>
            <a:r>
              <a:rPr lang="en-US" dirty="0" smtClean="0"/>
              <a:t>18 </a:t>
            </a:r>
            <a:r>
              <a:rPr lang="en-US" u="sng" dirty="0" smtClean="0"/>
              <a:t>indirect</a:t>
            </a:r>
            <a:r>
              <a:rPr lang="en-US" dirty="0" smtClean="0"/>
              <a:t> monitoring activities (ex: reviewing documentation, consulting with co-workers &amp; clients, monitoring CF’s participation in case conferences, etc.)</a:t>
            </a:r>
          </a:p>
          <a:p>
            <a:pPr lvl="1"/>
            <a:r>
              <a:rPr lang="en-US" dirty="0" smtClean="0"/>
              <a:t>Meet every segment to review &amp; sign rating form</a:t>
            </a:r>
            <a:endParaRPr lang="en-US" dirty="0"/>
          </a:p>
        </p:txBody>
      </p:sp>
    </p:spTree>
    <p:extLst>
      <p:ext uri="{BB962C8B-B14F-4D97-AF65-F5344CB8AC3E}">
        <p14:creationId xmlns:p14="http://schemas.microsoft.com/office/powerpoint/2010/main" val="3348718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of CFY</a:t>
            </a:r>
            <a:endParaRPr lang="en-US"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26927" y="2038350"/>
            <a:ext cx="6090146" cy="3951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562600" y="6019800"/>
            <a:ext cx="2819400" cy="369332"/>
          </a:xfrm>
          <a:prstGeom prst="rect">
            <a:avLst/>
          </a:prstGeom>
          <a:noFill/>
        </p:spPr>
        <p:txBody>
          <a:bodyPr wrap="square" rtlCol="0">
            <a:spAutoFit/>
          </a:bodyPr>
          <a:lstStyle/>
          <a:p>
            <a:r>
              <a:rPr lang="en-US" dirty="0">
                <a:solidFill>
                  <a:prstClr val="black"/>
                </a:solidFill>
              </a:rPr>
              <a:t>Thanks, Kate &amp; Kelsey!</a:t>
            </a:r>
            <a:endParaRPr lang="en-US" dirty="0">
              <a:solidFill>
                <a:prstClr val="black"/>
              </a:solidFill>
            </a:endParaRPr>
          </a:p>
        </p:txBody>
      </p:sp>
    </p:spTree>
    <p:extLst>
      <p:ext uri="{BB962C8B-B14F-4D97-AF65-F5344CB8AC3E}">
        <p14:creationId xmlns:p14="http://schemas.microsoft.com/office/powerpoint/2010/main" val="11490834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about CFY Purpose &amp; Requirements?</a:t>
            </a:r>
            <a:endParaRPr lang="en-US" dirty="0"/>
          </a:p>
        </p:txBody>
      </p:sp>
      <p:sp>
        <p:nvSpPr>
          <p:cNvPr id="3" name="Content Placeholder 2"/>
          <p:cNvSpPr>
            <a:spLocks noGrp="1"/>
          </p:cNvSpPr>
          <p:nvPr>
            <p:ph idx="1"/>
          </p:nvPr>
        </p:nvSpPr>
        <p:spPr/>
        <p:txBody>
          <a:bodyPr/>
          <a:lstStyle/>
          <a:p>
            <a:r>
              <a:rPr lang="en-US" dirty="0" smtClean="0"/>
              <a:t>FAQs</a:t>
            </a:r>
          </a:p>
          <a:p>
            <a:pPr lvl="1"/>
            <a:r>
              <a:rPr lang="en-US" dirty="0" smtClean="0"/>
              <a:t>What makes a good mentor?</a:t>
            </a:r>
          </a:p>
          <a:p>
            <a:pPr lvl="1"/>
            <a:r>
              <a:rPr lang="en-US" dirty="0" smtClean="0"/>
              <a:t>How to choose a site?</a:t>
            </a:r>
          </a:p>
          <a:p>
            <a:pPr lvl="1"/>
            <a:r>
              <a:rPr lang="en-US" dirty="0" smtClean="0"/>
              <a:t>How to address challenges that may arise (facility concerns, supervision concerns)? </a:t>
            </a:r>
          </a:p>
          <a:p>
            <a:pPr lvl="1"/>
            <a:r>
              <a:rPr lang="en-US" dirty="0" smtClean="0"/>
              <a:t>Changes in setting and/or work status (FT/PT)? </a:t>
            </a:r>
          </a:p>
        </p:txBody>
      </p:sp>
    </p:spTree>
    <p:extLst>
      <p:ext uri="{BB962C8B-B14F-4D97-AF65-F5344CB8AC3E}">
        <p14:creationId xmlns:p14="http://schemas.microsoft.com/office/powerpoint/2010/main" val="2086924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pPr marL="457200" indent="-457200">
              <a:buAutoNum type="arabicPeriod"/>
            </a:pPr>
            <a:r>
              <a:rPr lang="en-US" strike="sngStrike" dirty="0" smtClean="0"/>
              <a:t>Purpose &amp; Requirements of Clinical Fellowship Year</a:t>
            </a:r>
          </a:p>
          <a:p>
            <a:pPr marL="457200" indent="-457200">
              <a:buAutoNum type="arabicPeriod"/>
            </a:pPr>
            <a:r>
              <a:rPr lang="en-US" dirty="0" smtClean="0"/>
              <a:t>State Licensure</a:t>
            </a:r>
          </a:p>
          <a:p>
            <a:pPr marL="457200" indent="-457200">
              <a:buAutoNum type="arabicPeriod"/>
            </a:pPr>
            <a:r>
              <a:rPr lang="en-US" dirty="0" smtClean="0"/>
              <a:t>Evidence in Practice: EBP &amp; PBE</a:t>
            </a:r>
          </a:p>
          <a:p>
            <a:pPr marL="457200" indent="-457200">
              <a:buAutoNum type="arabicPeriod"/>
            </a:pPr>
            <a:r>
              <a:rPr lang="en-US" dirty="0" smtClean="0"/>
              <a:t>Professional Goals After the Degree and CCCs</a:t>
            </a:r>
          </a:p>
          <a:p>
            <a:pPr marL="457200" indent="-457200">
              <a:buAutoNum type="arabicPeriod"/>
            </a:pPr>
            <a:r>
              <a:rPr lang="en-US" dirty="0" smtClean="0"/>
              <a:t>Mentoring &amp; Supervision</a:t>
            </a:r>
            <a:endParaRPr lang="en-US" dirty="0"/>
          </a:p>
        </p:txBody>
      </p:sp>
    </p:spTree>
    <p:extLst>
      <p:ext uri="{BB962C8B-B14F-4D97-AF65-F5344CB8AC3E}">
        <p14:creationId xmlns:p14="http://schemas.microsoft.com/office/powerpoint/2010/main" val="36940028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Licensure</a:t>
            </a:r>
            <a:endParaRPr lang="en-US" dirty="0"/>
          </a:p>
        </p:txBody>
      </p:sp>
      <p:sp>
        <p:nvSpPr>
          <p:cNvPr id="3" name="Content Placeholder 2"/>
          <p:cNvSpPr>
            <a:spLocks noGrp="1"/>
          </p:cNvSpPr>
          <p:nvPr>
            <p:ph idx="1"/>
          </p:nvPr>
        </p:nvSpPr>
        <p:spPr/>
        <p:txBody>
          <a:bodyPr/>
          <a:lstStyle/>
          <a:p>
            <a:r>
              <a:rPr lang="en-US" dirty="0" smtClean="0"/>
              <a:t>ASHA maintains a list of state requirements and organization contact information</a:t>
            </a:r>
          </a:p>
          <a:p>
            <a:pPr lvl="1"/>
            <a:r>
              <a:rPr lang="en-US" dirty="0" smtClean="0"/>
              <a:t>Terminology varies: Department of Health, State Board of Speech-Language Pathology &amp; Audiology, etc.</a:t>
            </a:r>
          </a:p>
          <a:p>
            <a:pPr lvl="1"/>
            <a:endParaRPr lang="en-US" dirty="0"/>
          </a:p>
          <a:p>
            <a:pPr marL="0" indent="0">
              <a:buNone/>
            </a:pPr>
            <a:endParaRPr lang="en-US" dirty="0"/>
          </a:p>
          <a:p>
            <a:endParaRPr lang="en-US" dirty="0"/>
          </a:p>
        </p:txBody>
      </p:sp>
    </p:spTree>
    <p:extLst>
      <p:ext uri="{BB962C8B-B14F-4D97-AF65-F5344CB8AC3E}">
        <p14:creationId xmlns:p14="http://schemas.microsoft.com/office/powerpoint/2010/main" val="11363942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Licensure</a:t>
            </a:r>
            <a:endParaRPr lang="en-US" dirty="0"/>
          </a:p>
        </p:txBody>
      </p:sp>
      <p:sp>
        <p:nvSpPr>
          <p:cNvPr id="3" name="Content Placeholder 2"/>
          <p:cNvSpPr>
            <a:spLocks noGrp="1"/>
          </p:cNvSpPr>
          <p:nvPr>
            <p:ph idx="1"/>
          </p:nvPr>
        </p:nvSpPr>
        <p:spPr/>
        <p:txBody>
          <a:bodyPr/>
          <a:lstStyle/>
          <a:p>
            <a:r>
              <a:rPr lang="en-US" dirty="0" smtClean="0"/>
              <a:t>WA = Department of Health</a:t>
            </a:r>
          </a:p>
          <a:p>
            <a:r>
              <a:rPr lang="en-US" dirty="0" smtClean="0"/>
              <a:t>Must go through </a:t>
            </a:r>
            <a:r>
              <a:rPr lang="en-US" dirty="0" err="1" smtClean="0"/>
              <a:t>DoH</a:t>
            </a:r>
            <a:r>
              <a:rPr lang="en-US" dirty="0" smtClean="0"/>
              <a:t> to: </a:t>
            </a:r>
          </a:p>
          <a:p>
            <a:pPr lvl="1"/>
            <a:r>
              <a:rPr lang="en-US" dirty="0" smtClean="0"/>
              <a:t>Apply for Interim Permit and eventually, License</a:t>
            </a:r>
          </a:p>
          <a:p>
            <a:pPr lvl="1"/>
            <a:r>
              <a:rPr lang="en-US" dirty="0" smtClean="0"/>
              <a:t>Verify a license (supervisor’s; your own) via Provider Credential Search</a:t>
            </a:r>
          </a:p>
          <a:p>
            <a:pPr lvl="1"/>
            <a:r>
              <a:rPr lang="en-US" dirty="0" smtClean="0"/>
              <a:t>Change your contact information</a:t>
            </a:r>
          </a:p>
          <a:p>
            <a:pPr lvl="1"/>
            <a:r>
              <a:rPr lang="en-US" dirty="0" smtClean="0"/>
              <a:t>Renew your license</a:t>
            </a:r>
          </a:p>
          <a:p>
            <a:pPr lvl="1"/>
            <a:r>
              <a:rPr lang="en-US" dirty="0" smtClean="0"/>
              <a:t>File a complaint </a:t>
            </a:r>
            <a:endParaRPr lang="en-US" dirty="0"/>
          </a:p>
        </p:txBody>
      </p:sp>
    </p:spTree>
    <p:extLst>
      <p:ext uri="{BB962C8B-B14F-4D97-AF65-F5344CB8AC3E}">
        <p14:creationId xmlns:p14="http://schemas.microsoft.com/office/powerpoint/2010/main" val="28829361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Licensure Process</a:t>
            </a:r>
            <a:endParaRPr lang="en-US" dirty="0"/>
          </a:p>
        </p:txBody>
      </p:sp>
      <p:sp>
        <p:nvSpPr>
          <p:cNvPr id="3" name="Content Placeholder 2"/>
          <p:cNvSpPr>
            <a:spLocks noGrp="1"/>
          </p:cNvSpPr>
          <p:nvPr>
            <p:ph idx="1"/>
          </p:nvPr>
        </p:nvSpPr>
        <p:spPr/>
        <p:txBody>
          <a:bodyPr/>
          <a:lstStyle/>
          <a:p>
            <a:r>
              <a:rPr lang="en-US" dirty="0" smtClean="0"/>
              <a:t>Interim Permit requirements - Before Starting Job</a:t>
            </a:r>
          </a:p>
          <a:p>
            <a:pPr lvl="1"/>
            <a:r>
              <a:rPr lang="en-US" dirty="0" smtClean="0"/>
              <a:t>Application form + fee ($305.00) </a:t>
            </a:r>
          </a:p>
          <a:p>
            <a:pPr lvl="1"/>
            <a:r>
              <a:rPr lang="en-US" dirty="0" smtClean="0"/>
              <a:t>Master’s degree – must send official transcripts</a:t>
            </a:r>
          </a:p>
          <a:p>
            <a:pPr lvl="1"/>
            <a:r>
              <a:rPr lang="en-US" dirty="0" smtClean="0"/>
              <a:t>Completed Jurisprudence Exam (a test of state laws relating to practice of speech-language pathology)</a:t>
            </a:r>
          </a:p>
          <a:p>
            <a:pPr lvl="1"/>
            <a:r>
              <a:rPr lang="en-US" dirty="0" smtClean="0"/>
              <a:t>Practice under supervision of a WA-licensed SLP</a:t>
            </a:r>
          </a:p>
          <a:p>
            <a:pPr lvl="1"/>
            <a:r>
              <a:rPr lang="en-US" dirty="0" smtClean="0"/>
              <a:t>Acknowledgement of Responsibility Form completed by your supervisor</a:t>
            </a:r>
          </a:p>
          <a:p>
            <a:pPr lvl="1"/>
            <a:r>
              <a:rPr lang="en-US" dirty="0" smtClean="0"/>
              <a:t>4 hours of HIV/AIDS education and training </a:t>
            </a:r>
          </a:p>
          <a:p>
            <a:pPr lvl="1"/>
            <a:endParaRPr lang="en-US" dirty="0" smtClean="0"/>
          </a:p>
          <a:p>
            <a:pPr lvl="1"/>
            <a:endParaRPr lang="en-US" dirty="0" smtClean="0"/>
          </a:p>
          <a:p>
            <a:pPr lvl="1"/>
            <a:endParaRPr lang="en-US" dirty="0"/>
          </a:p>
        </p:txBody>
      </p:sp>
    </p:spTree>
    <p:extLst>
      <p:ext uri="{BB962C8B-B14F-4D97-AF65-F5344CB8AC3E}">
        <p14:creationId xmlns:p14="http://schemas.microsoft.com/office/powerpoint/2010/main" val="41606135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Licensure Process</a:t>
            </a:r>
            <a:endParaRPr lang="en-US" dirty="0"/>
          </a:p>
        </p:txBody>
      </p:sp>
      <p:sp>
        <p:nvSpPr>
          <p:cNvPr id="3" name="Content Placeholder 2"/>
          <p:cNvSpPr>
            <a:spLocks noGrp="1"/>
          </p:cNvSpPr>
          <p:nvPr>
            <p:ph idx="1"/>
          </p:nvPr>
        </p:nvSpPr>
        <p:spPr/>
        <p:txBody>
          <a:bodyPr/>
          <a:lstStyle/>
          <a:p>
            <a:r>
              <a:rPr lang="en-US" dirty="0" smtClean="0"/>
              <a:t>Interim Permit requirements – Ongoing </a:t>
            </a:r>
          </a:p>
          <a:p>
            <a:pPr lvl="1"/>
            <a:r>
              <a:rPr lang="en-US" dirty="0"/>
              <a:t>Speech Language Pathologist Interim Permit Supervision Documentation </a:t>
            </a:r>
            <a:r>
              <a:rPr lang="en-US" dirty="0" smtClean="0"/>
              <a:t>Form needs </a:t>
            </a:r>
            <a:r>
              <a:rPr lang="en-US" dirty="0"/>
              <a:t>to be </a:t>
            </a:r>
            <a:r>
              <a:rPr lang="en-US" b="1" dirty="0"/>
              <a:t>sent in </a:t>
            </a:r>
            <a:r>
              <a:rPr lang="en-US" u="sng" dirty="0"/>
              <a:t>at the end of each three month time period</a:t>
            </a:r>
          </a:p>
          <a:p>
            <a:pPr marL="329184" lvl="1" indent="0">
              <a:buNone/>
            </a:pPr>
            <a:endParaRPr lang="en-US" dirty="0"/>
          </a:p>
        </p:txBody>
      </p:sp>
    </p:spTree>
    <p:extLst>
      <p:ext uri="{BB962C8B-B14F-4D97-AF65-F5344CB8AC3E}">
        <p14:creationId xmlns:p14="http://schemas.microsoft.com/office/powerpoint/2010/main" val="16154117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Licensure Process</a:t>
            </a:r>
            <a:endParaRPr lang="en-US" dirty="0"/>
          </a:p>
        </p:txBody>
      </p:sp>
      <p:sp>
        <p:nvSpPr>
          <p:cNvPr id="3" name="Content Placeholder 2"/>
          <p:cNvSpPr>
            <a:spLocks noGrp="1"/>
          </p:cNvSpPr>
          <p:nvPr>
            <p:ph idx="1"/>
          </p:nvPr>
        </p:nvSpPr>
        <p:spPr/>
        <p:txBody>
          <a:bodyPr/>
          <a:lstStyle/>
          <a:p>
            <a:r>
              <a:rPr lang="en-US" dirty="0" smtClean="0"/>
              <a:t>Full Licensure requirements</a:t>
            </a:r>
          </a:p>
          <a:p>
            <a:pPr lvl="1"/>
            <a:r>
              <a:rPr lang="en-US" dirty="0" smtClean="0"/>
              <a:t>Professional Reference Request Form completed by your supervisor and sent in</a:t>
            </a:r>
          </a:p>
          <a:p>
            <a:pPr lvl="1"/>
            <a:r>
              <a:rPr lang="en-US" dirty="0" smtClean="0"/>
              <a:t>Make sure Interim Permit Supervision Documentation Form was completed for the last 3-month interval and sent in </a:t>
            </a:r>
          </a:p>
          <a:p>
            <a:pPr lvl="1"/>
            <a:r>
              <a:rPr lang="en-US" dirty="0" smtClean="0"/>
              <a:t>Application fee ($321.00 SLP; $305.00 </a:t>
            </a:r>
            <a:r>
              <a:rPr lang="en-US" dirty="0" err="1" smtClean="0"/>
              <a:t>AuD</a:t>
            </a:r>
            <a:r>
              <a:rPr lang="en-US" dirty="0" smtClean="0"/>
              <a:t>)</a:t>
            </a:r>
          </a:p>
          <a:p>
            <a:pPr lvl="1"/>
            <a:r>
              <a:rPr lang="en-US" dirty="0" smtClean="0"/>
              <a:t>Praxis Exam </a:t>
            </a:r>
          </a:p>
          <a:p>
            <a:pPr lvl="2"/>
            <a:r>
              <a:rPr lang="en-US" dirty="0" smtClean="0"/>
              <a:t>SLP </a:t>
            </a:r>
            <a:r>
              <a:rPr lang="en-US" dirty="0"/>
              <a:t>Passing score: 162</a:t>
            </a:r>
          </a:p>
          <a:p>
            <a:pPr lvl="2"/>
            <a:r>
              <a:rPr lang="en-US" dirty="0"/>
              <a:t>Audiology Passing score: 170</a:t>
            </a:r>
          </a:p>
          <a:p>
            <a:pPr lvl="1"/>
            <a:endParaRPr lang="en-US" dirty="0" smtClean="0"/>
          </a:p>
          <a:p>
            <a:pPr lvl="1"/>
            <a:endParaRPr lang="en-US" dirty="0"/>
          </a:p>
        </p:txBody>
      </p:sp>
    </p:spTree>
    <p:extLst>
      <p:ext uri="{BB962C8B-B14F-4D97-AF65-F5344CB8AC3E}">
        <p14:creationId xmlns:p14="http://schemas.microsoft.com/office/powerpoint/2010/main" val="26541845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Licensure Summary</a:t>
            </a:r>
            <a:endParaRPr lang="en-US" dirty="0"/>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86368" y="2038350"/>
            <a:ext cx="6371263" cy="3951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0" y="6019800"/>
            <a:ext cx="3276600" cy="307777"/>
          </a:xfrm>
          <a:prstGeom prst="rect">
            <a:avLst/>
          </a:prstGeom>
          <a:noFill/>
        </p:spPr>
        <p:txBody>
          <a:bodyPr wrap="square" rtlCol="0">
            <a:spAutoFit/>
          </a:bodyPr>
          <a:lstStyle/>
          <a:p>
            <a:r>
              <a:rPr lang="en-US" sz="1400" dirty="0">
                <a:solidFill>
                  <a:prstClr val="black"/>
                </a:solidFill>
              </a:rPr>
              <a:t>Thanks again, Kate and Kelsey!</a:t>
            </a:r>
            <a:endParaRPr lang="en-US" sz="1400" dirty="0">
              <a:solidFill>
                <a:prstClr val="black"/>
              </a:solidFill>
            </a:endParaRPr>
          </a:p>
        </p:txBody>
      </p:sp>
    </p:spTree>
    <p:extLst>
      <p:ext uri="{BB962C8B-B14F-4D97-AF65-F5344CB8AC3E}">
        <p14:creationId xmlns:p14="http://schemas.microsoft.com/office/powerpoint/2010/main" val="18634617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pPr marL="457200" indent="-457200">
              <a:buAutoNum type="arabicPeriod"/>
            </a:pPr>
            <a:r>
              <a:rPr lang="en-US" strike="sngStrike" dirty="0" smtClean="0"/>
              <a:t>Purpose &amp; Requirements of Clinical Fellowship Year</a:t>
            </a:r>
          </a:p>
          <a:p>
            <a:pPr marL="457200" indent="-457200">
              <a:buAutoNum type="arabicPeriod"/>
            </a:pPr>
            <a:r>
              <a:rPr lang="en-US" strike="sngStrike" dirty="0" smtClean="0"/>
              <a:t>State Licensure</a:t>
            </a:r>
          </a:p>
          <a:p>
            <a:pPr marL="457200" indent="-457200">
              <a:buAutoNum type="arabicPeriod"/>
            </a:pPr>
            <a:r>
              <a:rPr lang="en-US" dirty="0" smtClean="0"/>
              <a:t>Evidence in Practice: EBP &amp; PBE</a:t>
            </a:r>
          </a:p>
          <a:p>
            <a:pPr marL="457200" indent="-457200">
              <a:buAutoNum type="arabicPeriod"/>
            </a:pPr>
            <a:r>
              <a:rPr lang="en-US" dirty="0" smtClean="0"/>
              <a:t>Professional Goals After the Degree and CCCs</a:t>
            </a:r>
          </a:p>
          <a:p>
            <a:pPr marL="457200" indent="-457200">
              <a:buAutoNum type="arabicPeriod"/>
            </a:pPr>
            <a:r>
              <a:rPr lang="en-US" dirty="0" smtClean="0"/>
              <a:t>Mentoring &amp; Supervision</a:t>
            </a:r>
            <a:endParaRPr lang="en-US" dirty="0"/>
          </a:p>
        </p:txBody>
      </p:sp>
    </p:spTree>
    <p:extLst>
      <p:ext uri="{BB962C8B-B14F-4D97-AF65-F5344CB8AC3E}">
        <p14:creationId xmlns:p14="http://schemas.microsoft.com/office/powerpoint/2010/main" val="28702866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Practice and Evidence</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69419" y="2057400"/>
            <a:ext cx="3205163" cy="320516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8752468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of Evidence-Based Medicine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5049" y="2038350"/>
            <a:ext cx="5753901" cy="3951288"/>
          </a:xfrm>
          <a:prstGeom prst="rect">
            <a:avLst/>
          </a:prstGeom>
          <a:ln>
            <a:noFill/>
          </a:ln>
          <a:effectLst>
            <a:outerShdw blurRad="190500" algn="tl" rotWithShape="0">
              <a:srgbClr val="000000">
                <a:alpha val="70000"/>
              </a:srgbClr>
            </a:outerShdw>
          </a:effectLst>
        </p:spPr>
      </p:pic>
      <p:sp>
        <p:nvSpPr>
          <p:cNvPr id="5" name="TextBox 4"/>
          <p:cNvSpPr txBox="1"/>
          <p:nvPr/>
        </p:nvSpPr>
        <p:spPr>
          <a:xfrm rot="20081725">
            <a:off x="1823649" y="3023838"/>
            <a:ext cx="1752600" cy="369332"/>
          </a:xfrm>
          <a:prstGeom prst="rect">
            <a:avLst/>
          </a:prstGeom>
          <a:solidFill>
            <a:schemeClr val="accent6">
              <a:lumMod val="75000"/>
            </a:schemeClr>
          </a:solidFill>
        </p:spPr>
        <p:txBody>
          <a:bodyPr wrap="square" rtlCol="0">
            <a:spAutoFit/>
          </a:bodyPr>
          <a:lstStyle/>
          <a:p>
            <a:r>
              <a:rPr lang="en-US" b="1" dirty="0">
                <a:solidFill>
                  <a:prstClr val="black"/>
                </a:solidFill>
              </a:rPr>
              <a:t>Read me! </a:t>
            </a:r>
            <a:endParaRPr lang="en-US" b="1" dirty="0">
              <a:solidFill>
                <a:prstClr val="black"/>
              </a:solidFill>
            </a:endParaRPr>
          </a:p>
        </p:txBody>
      </p:sp>
    </p:spTree>
    <p:extLst>
      <p:ext uri="{BB962C8B-B14F-4D97-AF65-F5344CB8AC3E}">
        <p14:creationId xmlns:p14="http://schemas.microsoft.com/office/powerpoint/2010/main" val="1102397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of Evidence-Based Medicine</a:t>
            </a:r>
            <a:endParaRPr lang="en-US" dirty="0"/>
          </a:p>
        </p:txBody>
      </p:sp>
      <p:sp>
        <p:nvSpPr>
          <p:cNvPr id="3" name="Content Placeholder 2"/>
          <p:cNvSpPr>
            <a:spLocks noGrp="1"/>
          </p:cNvSpPr>
          <p:nvPr>
            <p:ph idx="1"/>
          </p:nvPr>
        </p:nvSpPr>
        <p:spPr/>
        <p:txBody>
          <a:bodyPr>
            <a:normAutofit/>
          </a:bodyPr>
          <a:lstStyle/>
          <a:p>
            <a:r>
              <a:rPr lang="en-US" dirty="0" smtClean="0"/>
              <a:t>Too much evidence! </a:t>
            </a:r>
          </a:p>
          <a:p>
            <a:pPr lvl="1"/>
            <a:r>
              <a:rPr lang="en-US" dirty="0" smtClean="0"/>
              <a:t>Recall: written by MDs. From SLP perspective, lucky them!! </a:t>
            </a:r>
          </a:p>
          <a:p>
            <a:r>
              <a:rPr lang="en-US" dirty="0" smtClean="0"/>
              <a:t>Marginal gains and a shift from disease to risk</a:t>
            </a:r>
          </a:p>
          <a:p>
            <a:pPr lvl="1"/>
            <a:r>
              <a:rPr lang="en-US" dirty="0" smtClean="0"/>
              <a:t>SLP parallel: possible overuse of thickened liquids and altered textures for those deemed to be at risk of aspiration? </a:t>
            </a:r>
          </a:p>
          <a:p>
            <a:r>
              <a:rPr lang="en-US" dirty="0" smtClean="0"/>
              <a:t>Overemphasis on following algorithmic rules </a:t>
            </a:r>
          </a:p>
          <a:p>
            <a:r>
              <a:rPr lang="en-US" dirty="0" smtClean="0"/>
              <a:t>Poor fit for multiple morbidities  </a:t>
            </a:r>
          </a:p>
          <a:p>
            <a:pPr marL="0" indent="0">
              <a:buNone/>
            </a:pPr>
            <a:r>
              <a:rPr lang="en-US" sz="1600" dirty="0" smtClean="0"/>
              <a:t>                                                                              (</a:t>
            </a:r>
            <a:r>
              <a:rPr lang="en-US" sz="1600" dirty="0" err="1" smtClean="0"/>
              <a:t>Greenhalgh</a:t>
            </a:r>
            <a:r>
              <a:rPr lang="en-US" sz="1600" dirty="0" smtClean="0"/>
              <a:t>, </a:t>
            </a:r>
            <a:r>
              <a:rPr lang="en-US" sz="1600" dirty="0" err="1" smtClean="0"/>
              <a:t>Howick</a:t>
            </a:r>
            <a:r>
              <a:rPr lang="en-US" sz="1600" dirty="0" smtClean="0"/>
              <a:t>, &amp; </a:t>
            </a:r>
            <a:r>
              <a:rPr lang="en-US" sz="1600" dirty="0" err="1" smtClean="0"/>
              <a:t>Maskrey</a:t>
            </a:r>
            <a:r>
              <a:rPr lang="en-US" sz="1600" dirty="0" smtClean="0"/>
              <a:t>, 2014)</a:t>
            </a:r>
            <a:endParaRPr lang="en-US" sz="1600" dirty="0"/>
          </a:p>
        </p:txBody>
      </p:sp>
    </p:spTree>
    <p:extLst>
      <p:ext uri="{BB962C8B-B14F-4D97-AF65-F5344CB8AC3E}">
        <p14:creationId xmlns:p14="http://schemas.microsoft.com/office/powerpoint/2010/main" val="32443642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EBP in Speech &amp; Hearing</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36835" y="2038350"/>
            <a:ext cx="6670329" cy="3951288"/>
          </a:xfrm>
          <a:prstGeom prst="rect">
            <a:avLst/>
          </a:prstGeom>
          <a:ln>
            <a:noFill/>
          </a:ln>
          <a:effectLst>
            <a:outerShdw blurRad="190500" algn="tl" rotWithShape="0">
              <a:srgbClr val="000000">
                <a:alpha val="70000"/>
              </a:srgbClr>
            </a:outerShdw>
          </a:effectLst>
        </p:spPr>
      </p:pic>
      <p:sp>
        <p:nvSpPr>
          <p:cNvPr id="6" name="TextBox 5"/>
          <p:cNvSpPr txBox="1"/>
          <p:nvPr/>
        </p:nvSpPr>
        <p:spPr>
          <a:xfrm rot="19476351">
            <a:off x="811907" y="2517078"/>
            <a:ext cx="1442012" cy="369332"/>
          </a:xfrm>
          <a:prstGeom prst="rect">
            <a:avLst/>
          </a:prstGeom>
          <a:solidFill>
            <a:schemeClr val="accent6">
              <a:lumMod val="75000"/>
            </a:schemeClr>
          </a:solidFill>
        </p:spPr>
        <p:txBody>
          <a:bodyPr wrap="square" rtlCol="0">
            <a:spAutoFit/>
          </a:bodyPr>
          <a:lstStyle/>
          <a:p>
            <a:r>
              <a:rPr lang="en-US" dirty="0">
                <a:solidFill>
                  <a:prstClr val="black"/>
                </a:solidFill>
              </a:rPr>
              <a:t>Read me! </a:t>
            </a:r>
            <a:endParaRPr lang="en-US" dirty="0">
              <a:solidFill>
                <a:prstClr val="black"/>
              </a:solidFill>
            </a:endParaRPr>
          </a:p>
        </p:txBody>
      </p:sp>
    </p:spTree>
    <p:extLst>
      <p:ext uri="{BB962C8B-B14F-4D97-AF65-F5344CB8AC3E}">
        <p14:creationId xmlns:p14="http://schemas.microsoft.com/office/powerpoint/2010/main" val="4778440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EBP in Speech &amp; Hearing</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b="1" dirty="0" smtClean="0"/>
              <a:t>Limitations</a:t>
            </a:r>
            <a:r>
              <a:rPr lang="en-US" dirty="0" smtClean="0"/>
              <a:t>:</a:t>
            </a:r>
          </a:p>
          <a:p>
            <a:r>
              <a:rPr lang="en-US" dirty="0" smtClean="0"/>
              <a:t>Paucity of high-quality evidence to support or refute clinical decisions</a:t>
            </a:r>
          </a:p>
          <a:p>
            <a:r>
              <a:rPr lang="en-US" dirty="0" smtClean="0"/>
              <a:t>Limitations of RCTs</a:t>
            </a:r>
          </a:p>
          <a:p>
            <a:pPr lvl="1"/>
            <a:r>
              <a:rPr lang="en-US" dirty="0"/>
              <a:t>not every intervention can be explored via a </a:t>
            </a:r>
            <a:r>
              <a:rPr lang="en-US" dirty="0" smtClean="0"/>
              <a:t>RCT</a:t>
            </a:r>
          </a:p>
          <a:p>
            <a:pPr lvl="1"/>
            <a:r>
              <a:rPr lang="en-US" dirty="0" smtClean="0"/>
              <a:t>your </a:t>
            </a:r>
            <a:r>
              <a:rPr lang="en-US" dirty="0"/>
              <a:t>client may not present like the study participants; even if your client matches the study’s participants </a:t>
            </a:r>
            <a:r>
              <a:rPr lang="en-US" dirty="0" smtClean="0"/>
              <a:t>well,</a:t>
            </a:r>
          </a:p>
          <a:p>
            <a:pPr lvl="1"/>
            <a:r>
              <a:rPr lang="en-US" dirty="0" smtClean="0"/>
              <a:t>they </a:t>
            </a:r>
            <a:r>
              <a:rPr lang="en-US" dirty="0"/>
              <a:t>may have some crucial individual preferences that create a barrier to implementing the treatment as </a:t>
            </a:r>
            <a:r>
              <a:rPr lang="en-US" dirty="0" smtClean="0"/>
              <a:t>described</a:t>
            </a:r>
          </a:p>
          <a:p>
            <a:pPr marL="329184" lvl="1" indent="0">
              <a:buNone/>
            </a:pPr>
            <a:r>
              <a:rPr lang="en-US" sz="1600" dirty="0" smtClean="0"/>
              <a:t>                                                                                            (</a:t>
            </a:r>
            <a:r>
              <a:rPr lang="en-US" sz="1600" dirty="0" err="1" smtClean="0"/>
              <a:t>Lemoncello</a:t>
            </a:r>
            <a:r>
              <a:rPr lang="en-US" sz="1600" dirty="0" smtClean="0"/>
              <a:t> &amp; Ness, 2013)</a:t>
            </a:r>
          </a:p>
          <a:p>
            <a:pPr marL="0" indent="0">
              <a:buNone/>
            </a:pPr>
            <a:endParaRPr lang="en-US" dirty="0"/>
          </a:p>
          <a:p>
            <a:endParaRPr lang="en-US" dirty="0" smtClean="0"/>
          </a:p>
        </p:txBody>
      </p:sp>
    </p:spTree>
    <p:extLst>
      <p:ext uri="{BB962C8B-B14F-4D97-AF65-F5344CB8AC3E}">
        <p14:creationId xmlns:p14="http://schemas.microsoft.com/office/powerpoint/2010/main" val="42600374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EBP in Speech &amp; Hearing</a:t>
            </a:r>
            <a:endParaRPr lang="en-US" dirty="0"/>
          </a:p>
        </p:txBody>
      </p:sp>
      <p:sp>
        <p:nvSpPr>
          <p:cNvPr id="3" name="Content Placeholder 2"/>
          <p:cNvSpPr>
            <a:spLocks noGrp="1"/>
          </p:cNvSpPr>
          <p:nvPr>
            <p:ph idx="1"/>
          </p:nvPr>
        </p:nvSpPr>
        <p:spPr/>
        <p:txBody>
          <a:bodyPr/>
          <a:lstStyle/>
          <a:p>
            <a:pPr marL="0" indent="0">
              <a:buNone/>
            </a:pPr>
            <a:r>
              <a:rPr lang="en-US" b="1" dirty="0"/>
              <a:t>Barriers to Implementation</a:t>
            </a:r>
            <a:r>
              <a:rPr lang="en-US" dirty="0"/>
              <a:t>:</a:t>
            </a:r>
          </a:p>
          <a:p>
            <a:r>
              <a:rPr lang="en-US" dirty="0"/>
              <a:t>Limited time to engage with research evidence</a:t>
            </a:r>
          </a:p>
          <a:p>
            <a:r>
              <a:rPr lang="en-US" dirty="0"/>
              <a:t>Lack of knowledge and skills to access, summarize, and interpret the best current research</a:t>
            </a:r>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lvl="1" indent="0">
              <a:buNone/>
            </a:pPr>
            <a:r>
              <a:rPr lang="en-US" dirty="0" smtClean="0"/>
              <a:t>										</a:t>
            </a:r>
            <a:r>
              <a:rPr lang="en-US" sz="1600" dirty="0"/>
              <a:t>(</a:t>
            </a:r>
            <a:r>
              <a:rPr lang="en-US" sz="1600" dirty="0" err="1"/>
              <a:t>Lemoncello</a:t>
            </a:r>
            <a:r>
              <a:rPr lang="en-US" sz="1600" dirty="0"/>
              <a:t> &amp; Ness, 2013)</a:t>
            </a:r>
          </a:p>
          <a:p>
            <a:pPr marL="0" indent="0">
              <a:buNone/>
            </a:pPr>
            <a:endParaRPr lang="en-US" dirty="0"/>
          </a:p>
        </p:txBody>
      </p:sp>
    </p:spTree>
    <p:extLst>
      <p:ext uri="{BB962C8B-B14F-4D97-AF65-F5344CB8AC3E}">
        <p14:creationId xmlns:p14="http://schemas.microsoft.com/office/powerpoint/2010/main" val="22727596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Practice-Based Evidence</a:t>
            </a:r>
            <a:endParaRPr lang="en-US" dirty="0"/>
          </a:p>
        </p:txBody>
      </p:sp>
      <p:sp>
        <p:nvSpPr>
          <p:cNvPr id="3" name="Content Placeholder 2"/>
          <p:cNvSpPr>
            <a:spLocks noGrp="1"/>
          </p:cNvSpPr>
          <p:nvPr>
            <p:ph idx="1"/>
          </p:nvPr>
        </p:nvSpPr>
        <p:spPr/>
        <p:txBody>
          <a:bodyPr/>
          <a:lstStyle/>
          <a:p>
            <a:r>
              <a:rPr lang="en-US" dirty="0" smtClean="0"/>
              <a:t>Complements rather than replaces EBP!</a:t>
            </a:r>
          </a:p>
          <a:p>
            <a:pPr lvl="1"/>
            <a:r>
              <a:rPr lang="en-US" dirty="0" smtClean="0"/>
              <a:t>When high-quality evidence is available and fits with client’s preferences and values, use it!</a:t>
            </a:r>
          </a:p>
          <a:p>
            <a:pPr lvl="1"/>
            <a:r>
              <a:rPr lang="en-US" dirty="0" smtClean="0"/>
              <a:t>BUT if high-quality evidence is lacking, conflicting, does not relate to specific client, or does not provide one clear recommendation, then must use other methods to make clinical decisions</a:t>
            </a:r>
          </a:p>
          <a:p>
            <a:r>
              <a:rPr lang="en-US" dirty="0" smtClean="0"/>
              <a:t>Produces evidence in the field</a:t>
            </a:r>
          </a:p>
          <a:p>
            <a:r>
              <a:rPr lang="en-US" dirty="0" smtClean="0"/>
              <a:t>Cyclical </a:t>
            </a:r>
          </a:p>
          <a:p>
            <a:endParaRPr lang="en-US" dirty="0"/>
          </a:p>
        </p:txBody>
      </p:sp>
    </p:spTree>
    <p:extLst>
      <p:ext uri="{BB962C8B-B14F-4D97-AF65-F5344CB8AC3E}">
        <p14:creationId xmlns:p14="http://schemas.microsoft.com/office/powerpoint/2010/main" val="1270652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Suggested Methods of PBE</a:t>
            </a:r>
            <a:endParaRPr lang="en-US" dirty="0"/>
          </a:p>
        </p:txBody>
      </p:sp>
      <p:sp>
        <p:nvSpPr>
          <p:cNvPr id="3" name="Content Placeholder 2"/>
          <p:cNvSpPr>
            <a:spLocks noGrp="1"/>
          </p:cNvSpPr>
          <p:nvPr>
            <p:ph idx="1"/>
          </p:nvPr>
        </p:nvSpPr>
        <p:spPr/>
        <p:txBody>
          <a:bodyPr/>
          <a:lstStyle/>
          <a:p>
            <a:r>
              <a:rPr lang="en-US" dirty="0" smtClean="0"/>
              <a:t>Single Case Studies using Multiple Baselines</a:t>
            </a:r>
          </a:p>
          <a:p>
            <a:r>
              <a:rPr lang="en-US" dirty="0" smtClean="0"/>
              <a:t>Case Studies with Control Data </a:t>
            </a:r>
            <a:endParaRPr lang="en-US" dirty="0"/>
          </a:p>
        </p:txBody>
      </p:sp>
    </p:spTree>
    <p:extLst>
      <p:ext uri="{BB962C8B-B14F-4D97-AF65-F5344CB8AC3E}">
        <p14:creationId xmlns:p14="http://schemas.microsoft.com/office/powerpoint/2010/main" val="34022225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Single Case Studies Using Multiple Baselines</a:t>
            </a:r>
            <a:endParaRPr lang="en-US" sz="32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33601" y="1360055"/>
            <a:ext cx="4876799" cy="5105475"/>
          </a:xfrm>
        </p:spPr>
      </p:pic>
    </p:spTree>
    <p:extLst>
      <p:ext uri="{BB962C8B-B14F-4D97-AF65-F5344CB8AC3E}">
        <p14:creationId xmlns:p14="http://schemas.microsoft.com/office/powerpoint/2010/main" val="16200528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Case Studies with Control Data</a:t>
            </a:r>
            <a:endParaRPr lang="en-US" sz="4400" dirty="0"/>
          </a:p>
        </p:txBody>
      </p:sp>
      <p:sp>
        <p:nvSpPr>
          <p:cNvPr id="3" name="Content Placeholder 2"/>
          <p:cNvSpPr>
            <a:spLocks noGrp="1"/>
          </p:cNvSpPr>
          <p:nvPr>
            <p:ph idx="1"/>
          </p:nvPr>
        </p:nvSpPr>
        <p:spPr/>
        <p:txBody>
          <a:bodyPr/>
          <a:lstStyle/>
          <a:p>
            <a:r>
              <a:rPr lang="en-US" dirty="0" smtClean="0"/>
              <a:t>Case Studies with Control Data</a:t>
            </a:r>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676400"/>
            <a:ext cx="7239000" cy="4971361"/>
          </a:xfrm>
          <a:prstGeom prst="rect">
            <a:avLst/>
          </a:prstGeom>
        </p:spPr>
      </p:pic>
    </p:spTree>
    <p:extLst>
      <p:ext uri="{BB962C8B-B14F-4D97-AF65-F5344CB8AC3E}">
        <p14:creationId xmlns:p14="http://schemas.microsoft.com/office/powerpoint/2010/main" val="20472527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pPr marL="457200" indent="-457200">
              <a:buAutoNum type="arabicPeriod"/>
            </a:pPr>
            <a:r>
              <a:rPr lang="en-US" strike="sngStrike" dirty="0" smtClean="0"/>
              <a:t>Purpose &amp; Requirements of Clinical Fellowship Year</a:t>
            </a:r>
          </a:p>
          <a:p>
            <a:pPr marL="457200" indent="-457200">
              <a:buAutoNum type="arabicPeriod"/>
            </a:pPr>
            <a:r>
              <a:rPr lang="en-US" strike="sngStrike" dirty="0" smtClean="0"/>
              <a:t>State Licensure</a:t>
            </a:r>
          </a:p>
          <a:p>
            <a:pPr marL="457200" indent="-457200">
              <a:buAutoNum type="arabicPeriod"/>
            </a:pPr>
            <a:r>
              <a:rPr lang="en-US" strike="sngStrike" dirty="0" smtClean="0"/>
              <a:t>Evidence in Practice: EBP &amp; PBE</a:t>
            </a:r>
          </a:p>
          <a:p>
            <a:pPr marL="457200" indent="-457200">
              <a:buAutoNum type="arabicPeriod"/>
            </a:pPr>
            <a:r>
              <a:rPr lang="en-US" dirty="0" smtClean="0"/>
              <a:t>Professional Goals After the Degree and CCCs</a:t>
            </a:r>
          </a:p>
          <a:p>
            <a:pPr marL="457200" indent="-457200">
              <a:buAutoNum type="arabicPeriod"/>
            </a:pPr>
            <a:r>
              <a:rPr lang="en-US" dirty="0" smtClean="0"/>
              <a:t>Mentoring &amp; Supervision</a:t>
            </a:r>
            <a:endParaRPr lang="en-US" dirty="0"/>
          </a:p>
        </p:txBody>
      </p:sp>
    </p:spTree>
    <p:extLst>
      <p:ext uri="{BB962C8B-B14F-4D97-AF65-F5344CB8AC3E}">
        <p14:creationId xmlns:p14="http://schemas.microsoft.com/office/powerpoint/2010/main" val="7831489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Degree, Check! CCCs, Check! What Next?!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90750" y="2551906"/>
            <a:ext cx="4762500" cy="292417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870467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Degree, Check! CCCs, Check! What Next?!</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89340" y="2038350"/>
            <a:ext cx="2965319" cy="3951288"/>
          </a:xfrm>
        </p:spPr>
      </p:pic>
    </p:spTree>
    <p:extLst>
      <p:ext uri="{BB962C8B-B14F-4D97-AF65-F5344CB8AC3E}">
        <p14:creationId xmlns:p14="http://schemas.microsoft.com/office/powerpoint/2010/main" val="1714545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Specialty Certifications</a:t>
            </a:r>
            <a:endParaRPr lang="en-US" dirty="0"/>
          </a:p>
        </p:txBody>
      </p:sp>
      <p:sp>
        <p:nvSpPr>
          <p:cNvPr id="3" name="Content Placeholder 2"/>
          <p:cNvSpPr>
            <a:spLocks noGrp="1"/>
          </p:cNvSpPr>
          <p:nvPr>
            <p:ph idx="1"/>
          </p:nvPr>
        </p:nvSpPr>
        <p:spPr/>
        <p:txBody>
          <a:bodyPr>
            <a:normAutofit lnSpcReduction="10000"/>
          </a:bodyPr>
          <a:lstStyle/>
          <a:p>
            <a:r>
              <a:rPr lang="en-US" b="1" dirty="0" smtClean="0"/>
              <a:t>ASHA Council for Clinical Certification</a:t>
            </a:r>
          </a:p>
          <a:p>
            <a:pPr lvl="1"/>
            <a:r>
              <a:rPr lang="en-US" dirty="0"/>
              <a:t>Child language and language disorders </a:t>
            </a:r>
            <a:r>
              <a:rPr lang="en-US" dirty="0" smtClean="0"/>
              <a:t>(SLP)</a:t>
            </a:r>
          </a:p>
          <a:p>
            <a:pPr lvl="1"/>
            <a:r>
              <a:rPr lang="en-US" dirty="0"/>
              <a:t>Fluency and fluency </a:t>
            </a:r>
            <a:r>
              <a:rPr lang="en-US" dirty="0" smtClean="0"/>
              <a:t>disorders (SLP)</a:t>
            </a:r>
          </a:p>
          <a:p>
            <a:pPr lvl="1"/>
            <a:r>
              <a:rPr lang="en-US" dirty="0"/>
              <a:t>Swallowing and swallowing disorders </a:t>
            </a:r>
            <a:r>
              <a:rPr lang="en-US" dirty="0" smtClean="0"/>
              <a:t>(SLP)</a:t>
            </a:r>
          </a:p>
          <a:p>
            <a:pPr lvl="1"/>
            <a:r>
              <a:rPr lang="en-US" dirty="0"/>
              <a:t>Intraoperative monitoring </a:t>
            </a:r>
            <a:r>
              <a:rPr lang="en-US" dirty="0" smtClean="0"/>
              <a:t>(</a:t>
            </a:r>
            <a:r>
              <a:rPr lang="en-US" dirty="0" err="1" smtClean="0"/>
              <a:t>AuD</a:t>
            </a:r>
            <a:r>
              <a:rPr lang="en-US" dirty="0" smtClean="0"/>
              <a:t>)</a:t>
            </a:r>
          </a:p>
          <a:p>
            <a:r>
              <a:rPr lang="en-US" b="1" dirty="0" smtClean="0"/>
              <a:t>Academy of Neurologic Communication Disorders and Sciences</a:t>
            </a:r>
          </a:p>
          <a:p>
            <a:pPr lvl="1"/>
            <a:r>
              <a:rPr lang="en-US" dirty="0" smtClean="0"/>
              <a:t>BC-ANCDS – Adult or Pediatric focus</a:t>
            </a:r>
          </a:p>
          <a:p>
            <a:r>
              <a:rPr lang="en-US" b="1" dirty="0" smtClean="0"/>
              <a:t>Academy of Certified Brain Injury Specialists</a:t>
            </a:r>
          </a:p>
          <a:p>
            <a:pPr lvl="1"/>
            <a:r>
              <a:rPr lang="en-US" dirty="0" smtClean="0"/>
              <a:t>CBIS – Certified Brain Injury Specialist</a:t>
            </a:r>
            <a:endParaRPr lang="en-US" dirty="0"/>
          </a:p>
        </p:txBody>
      </p:sp>
    </p:spTree>
    <p:extLst>
      <p:ext uri="{BB962C8B-B14F-4D97-AF65-F5344CB8AC3E}">
        <p14:creationId xmlns:p14="http://schemas.microsoft.com/office/powerpoint/2010/main" val="738382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Professional Development</a:t>
            </a:r>
            <a:endParaRPr lang="en-US" dirty="0"/>
          </a:p>
        </p:txBody>
      </p:sp>
      <p:sp>
        <p:nvSpPr>
          <p:cNvPr id="3" name="Content Placeholder 2"/>
          <p:cNvSpPr>
            <a:spLocks noGrp="1"/>
          </p:cNvSpPr>
          <p:nvPr>
            <p:ph idx="1"/>
          </p:nvPr>
        </p:nvSpPr>
        <p:spPr/>
        <p:txBody>
          <a:bodyPr/>
          <a:lstStyle/>
          <a:p>
            <a:r>
              <a:rPr lang="en-US" dirty="0" smtClean="0"/>
              <a:t>CEU offerings </a:t>
            </a:r>
          </a:p>
          <a:p>
            <a:pPr lvl="1"/>
            <a:r>
              <a:rPr lang="en-US" dirty="0" smtClean="0"/>
              <a:t>Be a discerning consumer</a:t>
            </a:r>
          </a:p>
          <a:p>
            <a:r>
              <a:rPr lang="en-US" dirty="0" smtClean="0"/>
              <a:t>Personal Learning Networks</a:t>
            </a:r>
          </a:p>
          <a:p>
            <a:pPr lvl="1"/>
            <a:r>
              <a:rPr lang="en-US" dirty="0" smtClean="0"/>
              <a:t>Twitter: #</a:t>
            </a:r>
            <a:r>
              <a:rPr lang="en-US" dirty="0" err="1" smtClean="0"/>
              <a:t>SLPeeps</a:t>
            </a:r>
            <a:r>
              <a:rPr lang="en-US" dirty="0" smtClean="0"/>
              <a:t>, #</a:t>
            </a:r>
            <a:r>
              <a:rPr lang="en-US" dirty="0" err="1" smtClean="0"/>
              <a:t>MedSLP</a:t>
            </a:r>
            <a:r>
              <a:rPr lang="en-US" dirty="0" smtClean="0"/>
              <a:t>, #</a:t>
            </a:r>
            <a:r>
              <a:rPr lang="en-US" dirty="0" err="1" smtClean="0"/>
              <a:t>WeSpeechies</a:t>
            </a:r>
            <a:endParaRPr lang="en-US" dirty="0" smtClean="0"/>
          </a:p>
          <a:p>
            <a:pPr lvl="1"/>
            <a:r>
              <a:rPr lang="en-US" dirty="0" smtClean="0"/>
              <a:t>Facebook groups: School-Based Speech and Language Therapy, Dysphagia Therapy Group – Professional Edition, Adult Rehab Speech Therapy, many more</a:t>
            </a:r>
          </a:p>
          <a:p>
            <a:pPr lvl="1"/>
            <a:r>
              <a:rPr lang="en-US" dirty="0" smtClean="0"/>
              <a:t>Blogs, podcasts, … ?  </a:t>
            </a:r>
          </a:p>
          <a:p>
            <a:r>
              <a:rPr lang="en-US" dirty="0" smtClean="0"/>
              <a:t>Practice-based research networks</a:t>
            </a:r>
            <a:endParaRPr lang="en-US" dirty="0"/>
          </a:p>
        </p:txBody>
      </p:sp>
    </p:spTree>
    <p:extLst>
      <p:ext uri="{BB962C8B-B14F-4D97-AF65-F5344CB8AC3E}">
        <p14:creationId xmlns:p14="http://schemas.microsoft.com/office/powerpoint/2010/main" val="1925750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Professional Development</a:t>
            </a:r>
            <a:endParaRPr lang="en-US" dirty="0"/>
          </a:p>
        </p:txBody>
      </p:sp>
      <p:sp>
        <p:nvSpPr>
          <p:cNvPr id="3" name="Content Placeholder 2"/>
          <p:cNvSpPr>
            <a:spLocks noGrp="1"/>
          </p:cNvSpPr>
          <p:nvPr>
            <p:ph idx="1"/>
          </p:nvPr>
        </p:nvSpPr>
        <p:spPr/>
        <p:txBody>
          <a:bodyPr/>
          <a:lstStyle/>
          <a:p>
            <a:r>
              <a:rPr lang="en-US" dirty="0" smtClean="0"/>
              <a:t>ASHA Special Interest Groups</a:t>
            </a:r>
          </a:p>
          <a:p>
            <a:pPr lvl="1"/>
            <a:r>
              <a:rPr lang="en-US" dirty="0" smtClean="0"/>
              <a:t>ASHA Community—professional forum = more formal</a:t>
            </a:r>
          </a:p>
          <a:p>
            <a:pPr lvl="1"/>
            <a:r>
              <a:rPr lang="en-US" dirty="0" smtClean="0"/>
              <a:t>Access to top academic experts</a:t>
            </a:r>
          </a:p>
          <a:p>
            <a:pPr lvl="1"/>
            <a:r>
              <a:rPr lang="en-US" dirty="0" smtClean="0"/>
              <a:t>Two-way street: the academics need a feedback loop from clinicians in the field</a:t>
            </a:r>
          </a:p>
          <a:p>
            <a:pPr lvl="1"/>
            <a:endParaRPr lang="en-US" dirty="0"/>
          </a:p>
        </p:txBody>
      </p:sp>
    </p:spTree>
    <p:extLst>
      <p:ext uri="{BB962C8B-B14F-4D97-AF65-F5344CB8AC3E}">
        <p14:creationId xmlns:p14="http://schemas.microsoft.com/office/powerpoint/2010/main" val="299586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Professional Development</a:t>
            </a:r>
            <a:endParaRPr lang="en-US" dirty="0"/>
          </a:p>
        </p:txBody>
      </p:sp>
      <p:sp>
        <p:nvSpPr>
          <p:cNvPr id="3" name="Content Placeholder 2"/>
          <p:cNvSpPr>
            <a:spLocks noGrp="1"/>
          </p:cNvSpPr>
          <p:nvPr>
            <p:ph idx="1"/>
          </p:nvPr>
        </p:nvSpPr>
        <p:spPr/>
        <p:txBody>
          <a:bodyPr/>
          <a:lstStyle/>
          <a:p>
            <a:r>
              <a:rPr lang="en-US" dirty="0" smtClean="0"/>
              <a:t>ASHA Clinicians and Researchers Collaborating (CLARC) program</a:t>
            </a:r>
          </a:p>
          <a:p>
            <a:r>
              <a:rPr lang="en-US" dirty="0" smtClean="0"/>
              <a:t>WSLHA</a:t>
            </a:r>
          </a:p>
          <a:p>
            <a:pPr lvl="1"/>
            <a:r>
              <a:rPr lang="en-US" dirty="0" smtClean="0"/>
              <a:t>State-level advocacy</a:t>
            </a:r>
          </a:p>
          <a:p>
            <a:pPr lvl="1"/>
            <a:r>
              <a:rPr lang="en-US" dirty="0" smtClean="0"/>
              <a:t>Continuing education</a:t>
            </a:r>
          </a:p>
          <a:p>
            <a:pPr lvl="1"/>
            <a:r>
              <a:rPr lang="en-US" dirty="0" smtClean="0"/>
              <a:t>Professional community</a:t>
            </a:r>
            <a:endParaRPr lang="en-US" dirty="0"/>
          </a:p>
        </p:txBody>
      </p:sp>
    </p:spTree>
    <p:extLst>
      <p:ext uri="{BB962C8B-B14F-4D97-AF65-F5344CB8AC3E}">
        <p14:creationId xmlns:p14="http://schemas.microsoft.com/office/powerpoint/2010/main" val="22090005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pPr marL="457200" indent="-457200">
              <a:buAutoNum type="arabicPeriod"/>
            </a:pPr>
            <a:r>
              <a:rPr lang="en-US" strike="sngStrike" dirty="0" smtClean="0"/>
              <a:t>Purpose &amp; Requirements of Clinical Fellowship Year</a:t>
            </a:r>
          </a:p>
          <a:p>
            <a:pPr marL="457200" indent="-457200">
              <a:buAutoNum type="arabicPeriod"/>
            </a:pPr>
            <a:r>
              <a:rPr lang="en-US" strike="sngStrike" dirty="0" smtClean="0"/>
              <a:t>State Licensure</a:t>
            </a:r>
          </a:p>
          <a:p>
            <a:pPr marL="457200" indent="-457200">
              <a:buAutoNum type="arabicPeriod"/>
            </a:pPr>
            <a:r>
              <a:rPr lang="en-US" strike="sngStrike" dirty="0" smtClean="0"/>
              <a:t>Evidence in Practice: EBP &amp; PBE</a:t>
            </a:r>
          </a:p>
          <a:p>
            <a:pPr marL="457200" indent="-457200">
              <a:buAutoNum type="arabicPeriod"/>
            </a:pPr>
            <a:r>
              <a:rPr lang="en-US" strike="sngStrike" dirty="0" smtClean="0"/>
              <a:t>Professional Goals After the Degree and CCCs</a:t>
            </a:r>
          </a:p>
          <a:p>
            <a:pPr marL="457200" indent="-457200">
              <a:buAutoNum type="arabicPeriod"/>
            </a:pPr>
            <a:r>
              <a:rPr lang="en-US" dirty="0" smtClean="0"/>
              <a:t>Mentoring &amp; Supervision</a:t>
            </a:r>
            <a:endParaRPr lang="en-US" dirty="0"/>
          </a:p>
        </p:txBody>
      </p:sp>
    </p:spTree>
    <p:extLst>
      <p:ext uri="{BB962C8B-B14F-4D97-AF65-F5344CB8AC3E}">
        <p14:creationId xmlns:p14="http://schemas.microsoft.com/office/powerpoint/2010/main" val="27864700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Mentoring and Supervision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Like any other area of practice….supervision requires knowledge and skills</a:t>
            </a:r>
          </a:p>
          <a:p>
            <a:pPr lvl="1"/>
            <a:r>
              <a:rPr lang="en-US" dirty="0" smtClean="0"/>
              <a:t>Preparation</a:t>
            </a:r>
          </a:p>
          <a:p>
            <a:pPr lvl="1"/>
            <a:r>
              <a:rPr lang="en-US" dirty="0" smtClean="0"/>
              <a:t>Intrapersonal Communication and the Supervisor-Supervisee Relationship</a:t>
            </a:r>
          </a:p>
          <a:p>
            <a:pPr lvl="1"/>
            <a:r>
              <a:rPr lang="en-US" dirty="0" smtClean="0"/>
              <a:t>Development of the Supervisee’s Critical Thinking and Problem-Solving Skills</a:t>
            </a:r>
          </a:p>
          <a:p>
            <a:pPr lvl="1"/>
            <a:r>
              <a:rPr lang="en-US" dirty="0" smtClean="0"/>
              <a:t>Development of the Supervisee’s Clinical Competence in Assessment and Treatment</a:t>
            </a:r>
          </a:p>
          <a:p>
            <a:pPr lvl="1"/>
            <a:r>
              <a:rPr lang="en-US" dirty="0" smtClean="0"/>
              <a:t>Supervisory Conferences</a:t>
            </a:r>
          </a:p>
          <a:p>
            <a:pPr lvl="1"/>
            <a:r>
              <a:rPr lang="en-US" dirty="0" smtClean="0"/>
              <a:t>Evaluating Growth </a:t>
            </a:r>
          </a:p>
          <a:p>
            <a:pPr lvl="1"/>
            <a:r>
              <a:rPr lang="en-US" dirty="0" smtClean="0"/>
              <a:t>Diversity (Ability, Race, Ethnicity, Class, Language, Gender, Age, Culture, Experience, Education)</a:t>
            </a:r>
            <a:endParaRPr lang="en-US" dirty="0"/>
          </a:p>
        </p:txBody>
      </p:sp>
    </p:spTree>
    <p:extLst>
      <p:ext uri="{BB962C8B-B14F-4D97-AF65-F5344CB8AC3E}">
        <p14:creationId xmlns:p14="http://schemas.microsoft.com/office/powerpoint/2010/main" val="3238590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Mentoring Supervision</a:t>
            </a:r>
            <a:endParaRPr lang="en-US" dirty="0"/>
          </a:p>
        </p:txBody>
      </p:sp>
      <p:sp>
        <p:nvSpPr>
          <p:cNvPr id="3" name="Content Placeholder 2"/>
          <p:cNvSpPr>
            <a:spLocks noGrp="1"/>
          </p:cNvSpPr>
          <p:nvPr>
            <p:ph idx="1"/>
          </p:nvPr>
        </p:nvSpPr>
        <p:spPr/>
        <p:txBody>
          <a:bodyPr/>
          <a:lstStyle/>
          <a:p>
            <a:r>
              <a:rPr lang="en-US" dirty="0" smtClean="0"/>
              <a:t>Supervision is largely “honor system”</a:t>
            </a:r>
          </a:p>
          <a:p>
            <a:pPr lvl="1"/>
            <a:r>
              <a:rPr lang="en-US" dirty="0" smtClean="0"/>
              <a:t>Self-assessment, abiding by ASHA Knowledge and Skills Needed by SLPs Providing Clinical Supervision</a:t>
            </a:r>
          </a:p>
          <a:p>
            <a:pPr lvl="1"/>
            <a:r>
              <a:rPr lang="en-US" dirty="0" smtClean="0"/>
              <a:t>Supervision training requirements—question for the future</a:t>
            </a:r>
          </a:p>
          <a:p>
            <a:pPr lvl="1"/>
            <a:r>
              <a:rPr lang="en-US" dirty="0" smtClean="0"/>
              <a:t>State requirements: WA </a:t>
            </a:r>
            <a:r>
              <a:rPr lang="en-US" dirty="0" err="1" smtClean="0"/>
              <a:t>DoH</a:t>
            </a:r>
            <a:r>
              <a:rPr lang="en-US" dirty="0"/>
              <a:t> </a:t>
            </a:r>
            <a:r>
              <a:rPr lang="en-US" dirty="0" smtClean="0"/>
              <a:t>Supervisors of Interim Permit Holders must be:</a:t>
            </a:r>
          </a:p>
          <a:p>
            <a:pPr lvl="2"/>
            <a:r>
              <a:rPr lang="en-US" dirty="0" smtClean="0"/>
              <a:t>Licensed in WA</a:t>
            </a:r>
          </a:p>
          <a:p>
            <a:pPr lvl="2"/>
            <a:r>
              <a:rPr lang="en-US" dirty="0" smtClean="0"/>
              <a:t>In good standing for at least 2 years</a:t>
            </a:r>
          </a:p>
        </p:txBody>
      </p:sp>
    </p:spTree>
    <p:extLst>
      <p:ext uri="{BB962C8B-B14F-4D97-AF65-F5344CB8AC3E}">
        <p14:creationId xmlns:p14="http://schemas.microsoft.com/office/powerpoint/2010/main" val="111382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Mentoring and Supervision</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30849" y="2038350"/>
            <a:ext cx="2882302" cy="395128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207524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Mentoring and Supervision</a:t>
            </a:r>
            <a:endParaRPr lang="en-US" dirty="0"/>
          </a:p>
        </p:txBody>
      </p:sp>
      <p:sp>
        <p:nvSpPr>
          <p:cNvPr id="3" name="Content Placeholder 2"/>
          <p:cNvSpPr>
            <a:spLocks noGrp="1"/>
          </p:cNvSpPr>
          <p:nvPr>
            <p:ph idx="1"/>
          </p:nvPr>
        </p:nvSpPr>
        <p:spPr/>
        <p:txBody>
          <a:bodyPr/>
          <a:lstStyle/>
          <a:p>
            <a:r>
              <a:rPr lang="en-US" dirty="0" smtClean="0"/>
              <a:t>ASHA Students to Empowered Professionals (STEP) Mentoring Program</a:t>
            </a:r>
          </a:p>
          <a:p>
            <a:r>
              <a:rPr lang="en-US" dirty="0" smtClean="0"/>
              <a:t>Local university community clinical education</a:t>
            </a:r>
            <a:endParaRPr lang="en-US" dirty="0"/>
          </a:p>
        </p:txBody>
      </p:sp>
    </p:spTree>
    <p:extLst>
      <p:ext uri="{BB962C8B-B14F-4D97-AF65-F5344CB8AC3E}">
        <p14:creationId xmlns:p14="http://schemas.microsoft.com/office/powerpoint/2010/main" val="15165569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pPr marL="457200" indent="-457200">
              <a:buAutoNum type="arabicPeriod"/>
            </a:pPr>
            <a:r>
              <a:rPr lang="en-US" strike="sngStrike" dirty="0" smtClean="0"/>
              <a:t>Purpose &amp; Requirements of Clinical Fellowship Year</a:t>
            </a:r>
          </a:p>
          <a:p>
            <a:pPr marL="457200" indent="-457200">
              <a:buAutoNum type="arabicPeriod"/>
            </a:pPr>
            <a:r>
              <a:rPr lang="en-US" strike="sngStrike" dirty="0" smtClean="0"/>
              <a:t>State Licensure</a:t>
            </a:r>
          </a:p>
          <a:p>
            <a:pPr marL="457200" indent="-457200">
              <a:buAutoNum type="arabicPeriod"/>
            </a:pPr>
            <a:r>
              <a:rPr lang="en-US" strike="sngStrike" dirty="0" smtClean="0"/>
              <a:t>Evidence in Practice: EBP &amp; PBE</a:t>
            </a:r>
          </a:p>
          <a:p>
            <a:pPr marL="457200" indent="-457200">
              <a:buAutoNum type="arabicPeriod"/>
            </a:pPr>
            <a:r>
              <a:rPr lang="en-US" strike="sngStrike" dirty="0" smtClean="0"/>
              <a:t>Professional Goals After the Degree and CCCs</a:t>
            </a:r>
          </a:p>
          <a:p>
            <a:pPr marL="457200" indent="-457200">
              <a:buAutoNum type="arabicPeriod"/>
            </a:pPr>
            <a:r>
              <a:rPr lang="en-US" strike="sngStrike" dirty="0" smtClean="0"/>
              <a:t>Mentoring &amp; Supervision</a:t>
            </a:r>
          </a:p>
          <a:p>
            <a:pPr marL="0" indent="0">
              <a:buNone/>
            </a:pPr>
            <a:endParaRPr lang="en-US" strike="sngStrike" dirty="0"/>
          </a:p>
          <a:p>
            <a:pPr marL="0" indent="0" algn="ctr">
              <a:buNone/>
            </a:pPr>
            <a:r>
              <a:rPr lang="en-US" dirty="0" smtClean="0"/>
              <a:t>Go forth and thrive--and join WSLHA!</a:t>
            </a:r>
            <a:endParaRPr lang="en-US" dirty="0"/>
          </a:p>
        </p:txBody>
      </p:sp>
    </p:spTree>
    <p:extLst>
      <p:ext uri="{BB962C8B-B14F-4D97-AF65-F5344CB8AC3E}">
        <p14:creationId xmlns:p14="http://schemas.microsoft.com/office/powerpoint/2010/main" val="20655030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1570</Words>
  <Application>Microsoft Office PowerPoint</Application>
  <PresentationFormat>On-screen Show (4:3)</PresentationFormat>
  <Paragraphs>249</Paragraphs>
  <Slides>40</Slides>
  <Notes>29</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Sketchbook</vt:lpstr>
      <vt:lpstr>CFY &amp; Beyond</vt:lpstr>
      <vt:lpstr>About you…</vt:lpstr>
      <vt:lpstr>Agenda</vt:lpstr>
      <vt:lpstr>Purpose of CFY</vt:lpstr>
      <vt:lpstr>Purpose of CFY</vt:lpstr>
      <vt:lpstr>Requirements of CFY</vt:lpstr>
      <vt:lpstr>Requirements of CFY</vt:lpstr>
      <vt:lpstr>Requirements of CFY</vt:lpstr>
      <vt:lpstr>Questions about CFY Purpose &amp; Requirements?</vt:lpstr>
      <vt:lpstr>Agenda</vt:lpstr>
      <vt:lpstr>State Licensure</vt:lpstr>
      <vt:lpstr>State Licensure</vt:lpstr>
      <vt:lpstr>State Licensure Process</vt:lpstr>
      <vt:lpstr>State Licensure Process</vt:lpstr>
      <vt:lpstr>State Licensure Process</vt:lpstr>
      <vt:lpstr>State Licensure Summary</vt:lpstr>
      <vt:lpstr>Agenda</vt:lpstr>
      <vt:lpstr>Clinical Practice and Evidence</vt:lpstr>
      <vt:lpstr>Limitations of Evidence-Based Medicine</vt:lpstr>
      <vt:lpstr>Limitations of Evidence-Based Medicine</vt:lpstr>
      <vt:lpstr>EBP in Speech &amp; Hearing</vt:lpstr>
      <vt:lpstr>EBP in Speech &amp; Hearing</vt:lpstr>
      <vt:lpstr>EBP in Speech &amp; Hearing</vt:lpstr>
      <vt:lpstr>Practice-Based Evidence</vt:lpstr>
      <vt:lpstr>Suggested Methods of PBE</vt:lpstr>
      <vt:lpstr>Single Case Studies Using Multiple Baselines</vt:lpstr>
      <vt:lpstr>Case Studies with Control Data</vt:lpstr>
      <vt:lpstr>Agenda</vt:lpstr>
      <vt:lpstr>Degree, Check! CCCs, Check! What Next?!</vt:lpstr>
      <vt:lpstr>Degree, Check! CCCs, Check! What Next?!</vt:lpstr>
      <vt:lpstr>Specialty Certifications</vt:lpstr>
      <vt:lpstr>Professional Development</vt:lpstr>
      <vt:lpstr>Professional Development</vt:lpstr>
      <vt:lpstr>Professional Development</vt:lpstr>
      <vt:lpstr>Agenda</vt:lpstr>
      <vt:lpstr>Mentoring and Supervision</vt:lpstr>
      <vt:lpstr>Mentoring Supervision</vt:lpstr>
      <vt:lpstr>Mentoring and Supervision</vt:lpstr>
      <vt:lpstr>Mentoring and Supervision</vt:lpstr>
      <vt:lpstr>Agenda</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CFY &amp; Beyond</dc:title>
  <dc:creator>Heather Jeng</dc:creator>
  <cp:lastModifiedBy>Heather Jeng </cp:lastModifiedBy>
  <cp:revision>1</cp:revision>
  <dcterms:created xsi:type="dcterms:W3CDTF">2015-10-11T20:50:15Z</dcterms:created>
  <dcterms:modified xsi:type="dcterms:W3CDTF">2015-10-11T20:53:46Z</dcterms:modified>
</cp:coreProperties>
</file>